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6858000" cx="12192000"/>
  <p:notesSz cx="6811950" cy="9942500"/>
  <p:embeddedFontLst>
    <p:embeddedFont>
      <p:font typeface="Roboto"/>
      <p:regular r:id="rId32"/>
      <p:bold r:id="rId33"/>
      <p:italic r:id="rId34"/>
      <p:boldItalic r:id="rId35"/>
    </p:embeddedFont>
    <p:embeddedFont>
      <p:font typeface="Caveat"/>
      <p:regular r:id="rId36"/>
      <p:bold r:id="rId37"/>
    </p:embeddedFont>
    <p:embeddedFont>
      <p:font typeface="Playfair Display"/>
      <p:regular r:id="rId38"/>
      <p:bold r:id="rId39"/>
      <p:italic r:id="rId40"/>
      <p:boldItalic r:id="rId41"/>
    </p:embeddedFont>
    <p:embeddedFont>
      <p:font typeface="Oswald"/>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4" roundtripDataSignature="AMtx7mhWuurP10dbwz2c/7kDnkKSr7Nx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layfairDisplay-italic.fntdata"/><Relationship Id="rId20" Type="http://schemas.openxmlformats.org/officeDocument/2006/relationships/slide" Target="slides/slide16.xml"/><Relationship Id="rId42" Type="http://schemas.openxmlformats.org/officeDocument/2006/relationships/font" Target="fonts/Oswald-regular.fntdata"/><Relationship Id="rId41" Type="http://schemas.openxmlformats.org/officeDocument/2006/relationships/font" Target="fonts/PlayfairDisplay-boldItalic.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Oswald-bold.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Roboto-bold.fntdata"/><Relationship Id="rId10" Type="http://schemas.openxmlformats.org/officeDocument/2006/relationships/slide" Target="slides/slide6.xml"/><Relationship Id="rId32" Type="http://schemas.openxmlformats.org/officeDocument/2006/relationships/font" Target="fonts/Roboto-regular.fntdata"/><Relationship Id="rId13" Type="http://schemas.openxmlformats.org/officeDocument/2006/relationships/slide" Target="slides/slide9.xml"/><Relationship Id="rId35" Type="http://schemas.openxmlformats.org/officeDocument/2006/relationships/font" Target="fonts/Roboto-boldItalic.fntdata"/><Relationship Id="rId12" Type="http://schemas.openxmlformats.org/officeDocument/2006/relationships/slide" Target="slides/slide8.xml"/><Relationship Id="rId34" Type="http://schemas.openxmlformats.org/officeDocument/2006/relationships/font" Target="fonts/Roboto-italic.fntdata"/><Relationship Id="rId15" Type="http://schemas.openxmlformats.org/officeDocument/2006/relationships/slide" Target="slides/slide11.xml"/><Relationship Id="rId37" Type="http://schemas.openxmlformats.org/officeDocument/2006/relationships/font" Target="fonts/Caveat-bold.fntdata"/><Relationship Id="rId14" Type="http://schemas.openxmlformats.org/officeDocument/2006/relationships/slide" Target="slides/slide10.xml"/><Relationship Id="rId36" Type="http://schemas.openxmlformats.org/officeDocument/2006/relationships/font" Target="fonts/Caveat-regular.fntdata"/><Relationship Id="rId17" Type="http://schemas.openxmlformats.org/officeDocument/2006/relationships/slide" Target="slides/slide13.xml"/><Relationship Id="rId39" Type="http://schemas.openxmlformats.org/officeDocument/2006/relationships/font" Target="fonts/PlayfairDisplay-bold.fntdata"/><Relationship Id="rId16" Type="http://schemas.openxmlformats.org/officeDocument/2006/relationships/slide" Target="slides/slide12.xml"/><Relationship Id="rId38" Type="http://schemas.openxmlformats.org/officeDocument/2006/relationships/font" Target="fonts/PlayfairDisplay-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51851" cy="49885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8536" y="0"/>
            <a:ext cx="2951851" cy="498852"/>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43662"/>
            <a:ext cx="2951851" cy="498851"/>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8536" y="9443662"/>
            <a:ext cx="2951851" cy="49885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vA9viDFQl5xne9SOY0lmyrA6jGMetAjE/view?usp=shari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scootle.edu.au/ec/search?accContentId=ACMMG006"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use.education.vic.gov.au/Pages/mymc"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 name="Google Shape;45;p1:notes"/>
          <p:cNvSpPr/>
          <p:nvPr>
            <p:ph idx="2"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dc3bf66474_0_35: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dc3bf66474_0_35: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As a class, a brainstorm was created detailing all the possible places that the children had seen numbers. </a:t>
            </a:r>
            <a:endParaRPr/>
          </a:p>
        </p:txBody>
      </p:sp>
      <p:sp>
        <p:nvSpPr>
          <p:cNvPr id="115" name="Google Shape;115;gdc3bf66474_0_35: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dc3bf66474_0_41: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dc3bf66474_0_41: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Armed with a selection of resources to assist them in recording their findings, eg. mini whiteboards/ markers, paper/ pencils, ipads /digital cameras.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the children became number detectives, with a mission of identifying and recording all the numbers around the school.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a:t>Working in small groups, the children visited each area of the school, the library, school canteen, office.. etc and explored all the numbers they can find in that space.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b="1" u="sng"/>
          </a:p>
          <a:p>
            <a:pPr indent="0" lvl="0" marL="0" rtl="0" algn="l">
              <a:lnSpc>
                <a:spcPct val="115000"/>
              </a:lnSpc>
              <a:spcBef>
                <a:spcPts val="0"/>
              </a:spcBef>
              <a:spcAft>
                <a:spcPts val="0"/>
              </a:spcAft>
              <a:buClr>
                <a:schemeClr val="dk1"/>
              </a:buClr>
              <a:buSzPts val="1100"/>
              <a:buFont typeface="Arial"/>
              <a:buNone/>
            </a:pPr>
            <a:r>
              <a:t/>
            </a:r>
            <a:endParaRPr sz="1800">
              <a:latin typeface="Playfair Display"/>
              <a:ea typeface="Playfair Display"/>
              <a:cs typeface="Playfair Display"/>
              <a:sym typeface="Playfair Display"/>
            </a:endParaRPr>
          </a:p>
          <a:p>
            <a:pPr indent="0" lvl="0" marL="0" rtl="0" algn="l">
              <a:lnSpc>
                <a:spcPct val="100000"/>
              </a:lnSpc>
              <a:spcBef>
                <a:spcPts val="0"/>
              </a:spcBef>
              <a:spcAft>
                <a:spcPts val="0"/>
              </a:spcAft>
              <a:buSzPts val="1400"/>
              <a:buNone/>
            </a:pPr>
            <a:r>
              <a:t/>
            </a:r>
            <a:endParaRPr/>
          </a:p>
        </p:txBody>
      </p:sp>
      <p:sp>
        <p:nvSpPr>
          <p:cNvPr id="122" name="Google Shape;122;gdc3bf66474_0_41: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dc3bf66474_0_47: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dc3bf66474_0_47: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u="sng"/>
              <a:t>Group Reflection </a:t>
            </a:r>
            <a:endParaRPr b="1" u="sng"/>
          </a:p>
          <a:p>
            <a:pPr indent="0" lvl="0" marL="0" rtl="0" algn="l">
              <a:lnSpc>
                <a:spcPct val="100000"/>
              </a:lnSpc>
              <a:spcBef>
                <a:spcPts val="0"/>
              </a:spcBef>
              <a:spcAft>
                <a:spcPts val="0"/>
              </a:spcAft>
              <a:buClr>
                <a:schemeClr val="dk1"/>
              </a:buClr>
              <a:buSzPts val="1100"/>
              <a:buFont typeface="Arial"/>
              <a:buNone/>
            </a:pPr>
            <a:r>
              <a:rPr lang="en-US"/>
              <a:t>We then brought the children back together to form a group reflection.</a:t>
            </a:r>
            <a:endParaRPr/>
          </a:p>
          <a:p>
            <a:pPr indent="0" lvl="0" marL="0" rtl="0" algn="l">
              <a:lnSpc>
                <a:spcPct val="100000"/>
              </a:lnSpc>
              <a:spcBef>
                <a:spcPts val="0"/>
              </a:spcBef>
              <a:spcAft>
                <a:spcPts val="0"/>
              </a:spcAft>
              <a:buClr>
                <a:schemeClr val="dk1"/>
              </a:buClr>
              <a:buSzPts val="1100"/>
              <a:buFont typeface="Arial"/>
              <a:buNone/>
            </a:pPr>
            <a:r>
              <a:rPr lang="en-US"/>
              <a:t>Ask the children as a group to discuss their findings, what did they notice about the places they found numbers? were they surprised by their findings?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Working in pairs, we encouraged the children to choose one photo/ drawing to explore further by thinking about, “what is the purpose of the number?” Eg. telephone pad. We encourage the children to think about the purpose of the numbers on the telephone pad and how they are used to connect to other phone lines. </a:t>
            </a:r>
            <a:endParaRPr sz="2800">
              <a:solidFill>
                <a:srgbClr val="0070C0"/>
              </a:solidFill>
            </a:endParaRPr>
          </a:p>
          <a:p>
            <a:pPr indent="0" lvl="0" marL="0" rtl="0" algn="l">
              <a:lnSpc>
                <a:spcPct val="100000"/>
              </a:lnSpc>
              <a:spcBef>
                <a:spcPts val="0"/>
              </a:spcBef>
              <a:spcAft>
                <a:spcPts val="0"/>
              </a:spcAft>
              <a:buSzPts val="1400"/>
              <a:buNone/>
            </a:pPr>
            <a:r>
              <a:t/>
            </a:r>
            <a:endParaRPr/>
          </a:p>
        </p:txBody>
      </p:sp>
      <p:sp>
        <p:nvSpPr>
          <p:cNvPr id="132" name="Google Shape;132;gdc3bf66474_0_47: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c3bf66474_0_53: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gdc3bf66474_0_53: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292100" lvl="0" marL="457200" rtl="0" algn="l">
              <a:lnSpc>
                <a:spcPct val="100000"/>
              </a:lnSpc>
              <a:spcBef>
                <a:spcPts val="0"/>
              </a:spcBef>
              <a:spcAft>
                <a:spcPts val="0"/>
              </a:spcAft>
              <a:buClr>
                <a:schemeClr val="dk1"/>
              </a:buClr>
              <a:buSzPts val="1000"/>
              <a:buChar char="●"/>
            </a:pPr>
            <a:r>
              <a:rPr lang="en-US" sz="1000" u="sng"/>
              <a:t>Task</a:t>
            </a:r>
            <a:endParaRPr sz="1000" u="sng"/>
          </a:p>
          <a:p>
            <a:pPr indent="0" lvl="0" marL="0" rtl="0" algn="l">
              <a:lnSpc>
                <a:spcPct val="100000"/>
              </a:lnSpc>
              <a:spcBef>
                <a:spcPts val="0"/>
              </a:spcBef>
              <a:spcAft>
                <a:spcPts val="0"/>
              </a:spcAft>
              <a:buSzPts val="1400"/>
              <a:buNone/>
            </a:pPr>
            <a:r>
              <a:rPr lang="en-US" sz="1000"/>
              <a:t>Using the photo/ drawing, the children created a visual representation of the number in its natural environment. </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Clr>
                <a:schemeClr val="dk1"/>
              </a:buClr>
              <a:buSzPts val="1100"/>
              <a:buFont typeface="Arial"/>
              <a:buNone/>
            </a:pPr>
            <a:r>
              <a:rPr lang="en-US" sz="1000"/>
              <a:t>An emphasis was placed on explaining to the children how as number detectives they will need to show evidence of where the number was found, and provide a justification for its purpose in that environment. </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Clr>
                <a:schemeClr val="dk1"/>
              </a:buClr>
              <a:buSzPts val="1100"/>
              <a:buFont typeface="Arial"/>
              <a:buNone/>
            </a:pPr>
            <a:r>
              <a:rPr lang="en-US" sz="1000"/>
              <a:t>Two benefits were achieved by adding this dimension to the project.</a:t>
            </a:r>
            <a:endParaRPr sz="1000"/>
          </a:p>
          <a:p>
            <a:pPr indent="-292100" lvl="0" marL="457200" rtl="0" algn="l">
              <a:lnSpc>
                <a:spcPct val="100000"/>
              </a:lnSpc>
              <a:spcBef>
                <a:spcPts val="0"/>
              </a:spcBef>
              <a:spcAft>
                <a:spcPts val="0"/>
              </a:spcAft>
              <a:buSzPts val="1000"/>
              <a:buChar char="●"/>
            </a:pPr>
            <a:r>
              <a:rPr lang="en-US" sz="1000"/>
              <a:t>Firstly by highlighting the purpose of the number in it’s natural environment, we are strengthening their understanding of numeracy and how numbers are not only used but necessary in our everyday environments. </a:t>
            </a:r>
            <a:endParaRPr sz="1000"/>
          </a:p>
          <a:p>
            <a:pPr indent="-292100" lvl="0" marL="457200" rtl="0" algn="l">
              <a:lnSpc>
                <a:spcPct val="100000"/>
              </a:lnSpc>
              <a:spcBef>
                <a:spcPts val="0"/>
              </a:spcBef>
              <a:spcAft>
                <a:spcPts val="0"/>
              </a:spcAft>
              <a:buSzPts val="1000"/>
              <a:buChar char="●"/>
            </a:pPr>
            <a:r>
              <a:rPr lang="en-US" sz="1000"/>
              <a:t>Secondly this inclusion, offers children the opportunity to develop their mathematical reasoning as they need to justify the relevance and purpose of the numbers identified. </a:t>
            </a:r>
            <a:endParaRPr sz="1000"/>
          </a:p>
          <a:p>
            <a:pPr indent="0" lvl="0" marL="0" rtl="0" algn="l">
              <a:lnSpc>
                <a:spcPct val="100000"/>
              </a:lnSpc>
              <a:spcBef>
                <a:spcPts val="0"/>
              </a:spcBef>
              <a:spcAft>
                <a:spcPts val="0"/>
              </a:spcAft>
              <a:buSzPts val="1400"/>
              <a:buNone/>
            </a:pPr>
            <a:r>
              <a:t/>
            </a:r>
            <a:endParaRPr/>
          </a:p>
        </p:txBody>
      </p:sp>
      <p:sp>
        <p:nvSpPr>
          <p:cNvPr id="141" name="Google Shape;141;gdc3bf66474_0_53: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c3bf66474_0_175: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dc3bf66474_0_175: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000"/>
              <a:t>And finally the Children were encouraged to share their findings with the remainder of the class, emphasising the purpose and relevance of their number in its environment.</a:t>
            </a:r>
            <a:endParaRPr sz="1000"/>
          </a:p>
          <a:p>
            <a:pPr indent="0" lvl="0" marL="0" rtl="0" algn="l">
              <a:lnSpc>
                <a:spcPct val="115000"/>
              </a:lnSpc>
              <a:spcBef>
                <a:spcPts val="0"/>
              </a:spcBef>
              <a:spcAft>
                <a:spcPts val="0"/>
              </a:spcAft>
              <a:buSzPts val="1400"/>
              <a:buNone/>
            </a:pPr>
            <a:r>
              <a:t/>
            </a:r>
            <a:endParaRPr sz="1000"/>
          </a:p>
          <a:p>
            <a:pPr indent="0" lvl="0" marL="0" rtl="0" algn="l">
              <a:lnSpc>
                <a:spcPct val="115000"/>
              </a:lnSpc>
              <a:spcBef>
                <a:spcPts val="0"/>
              </a:spcBef>
              <a:spcAft>
                <a:spcPts val="0"/>
              </a:spcAft>
              <a:buClr>
                <a:schemeClr val="dk1"/>
              </a:buClr>
              <a:buSzPts val="1100"/>
              <a:buFont typeface="Arial"/>
              <a:buNone/>
            </a:pPr>
            <a:r>
              <a:t/>
            </a:r>
            <a:endParaRPr sz="1000"/>
          </a:p>
          <a:p>
            <a:pPr indent="0" lvl="0" marL="0" rtl="0" algn="l">
              <a:lnSpc>
                <a:spcPct val="115000"/>
              </a:lnSpc>
              <a:spcBef>
                <a:spcPts val="0"/>
              </a:spcBef>
              <a:spcAft>
                <a:spcPts val="0"/>
              </a:spcAft>
              <a:buClr>
                <a:schemeClr val="dk1"/>
              </a:buClr>
              <a:buSzPts val="1100"/>
              <a:buFont typeface="Arial"/>
              <a:buNone/>
            </a:pPr>
            <a:r>
              <a:rPr lang="en-US" sz="1000" u="sng">
                <a:solidFill>
                  <a:schemeClr val="hlink"/>
                </a:solidFill>
                <a:latin typeface="Playfair Display"/>
                <a:ea typeface="Playfair Display"/>
                <a:cs typeface="Playfair Display"/>
                <a:sym typeface="Playfair Display"/>
                <a:hlinkClick r:id="rId2"/>
              </a:rPr>
              <a:t>Number Detectives</a:t>
            </a:r>
            <a:endParaRPr/>
          </a:p>
        </p:txBody>
      </p:sp>
      <p:sp>
        <p:nvSpPr>
          <p:cNvPr id="149" name="Google Shape;149;gdc3bf66474_0_175: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035c740da_0_6: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e035c740da_0_6: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Simple, it’s not an investigation that needs to go on for hours and days, but a short simple introduction to recognising numerals in a way that is complementing the child’s prior knowledge of numeracy.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 you see how the investigation includes elements of teacher directed learning, through the provocation of where do we see numbers? but then also student directed numbers, through the brianstorm of places to explore and then the recording of numbers itself.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6" name="Google Shape;156;ge035c740da_0_6: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dc3bf66474_0_181: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dc3bf66474_0_181: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solidFill>
                  <a:srgbClr val="011A28"/>
                </a:solidFill>
                <a:highlight>
                  <a:srgbClr val="F1F2F4"/>
                </a:highlight>
                <a:latin typeface="Arial"/>
                <a:ea typeface="Arial"/>
                <a:cs typeface="Arial"/>
                <a:sym typeface="Arial"/>
              </a:rPr>
              <a:t>Part 2: </a:t>
            </a:r>
            <a:r>
              <a:rPr b="1" lang="en-US">
                <a:solidFill>
                  <a:srgbClr val="00B0F0"/>
                </a:solidFill>
                <a:latin typeface="Arial"/>
                <a:ea typeface="Arial"/>
                <a:cs typeface="Arial"/>
                <a:sym typeface="Arial"/>
              </a:rPr>
              <a:t>The creation of play based learning spaces</a:t>
            </a:r>
            <a:endParaRPr b="1">
              <a:solidFill>
                <a:srgbClr val="00B0F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a:solidFill>
                <a:srgbClr val="00B0F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b="1" lang="en-US"/>
              <a:t>‘Play is one of the most important ways in which young children gain essential knowledge and skills’</a:t>
            </a:r>
            <a:endParaRPr b="1">
              <a:solidFill>
                <a:srgbClr val="00B0F0"/>
              </a:solidFill>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rgbClr val="011A28"/>
              </a:solidFill>
              <a:highlight>
                <a:srgbClr val="F1F2F4"/>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011A28"/>
                </a:solidFill>
                <a:highlight>
                  <a:srgbClr val="F1F2F4"/>
                </a:highlight>
                <a:latin typeface="Arial"/>
                <a:ea typeface="Arial"/>
                <a:cs typeface="Arial"/>
                <a:sym typeface="Arial"/>
              </a:rPr>
              <a:t>This is not new to use as Early Childhood educators, we know this.</a:t>
            </a:r>
            <a:endParaRPr>
              <a:solidFill>
                <a:srgbClr val="011A28"/>
              </a:solidFill>
              <a:highlight>
                <a:srgbClr val="F1F2F4"/>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a:solidFill>
                <a:srgbClr val="011A28"/>
              </a:solidFill>
              <a:highlight>
                <a:srgbClr val="F1F2F4"/>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a:solidFill>
                  <a:srgbClr val="011A28"/>
                </a:solidFill>
                <a:highlight>
                  <a:srgbClr val="F1F2F4"/>
                </a:highlight>
                <a:latin typeface="Arial"/>
                <a:ea typeface="Arial"/>
                <a:cs typeface="Arial"/>
                <a:sym typeface="Arial"/>
              </a:rPr>
              <a:t>But identifying and planning for maths based experiences through play can be difficult at first, because often the learning is difficult to see to the untrained eye.</a:t>
            </a:r>
            <a:endParaRPr/>
          </a:p>
        </p:txBody>
      </p:sp>
      <p:sp>
        <p:nvSpPr>
          <p:cNvPr id="164" name="Google Shape;164;gdc3bf66474_0_181: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c3bf66474_0_65: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dc3bf66474_0_65: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start by exploring some examples of play spaces and discover;</a:t>
            </a:r>
            <a:endParaRPr/>
          </a:p>
          <a:p>
            <a:pPr indent="0" lvl="0" marL="0" rtl="0" algn="l">
              <a:lnSpc>
                <a:spcPct val="100000"/>
              </a:lnSpc>
              <a:spcBef>
                <a:spcPts val="0"/>
              </a:spcBef>
              <a:spcAft>
                <a:spcPts val="0"/>
              </a:spcAft>
              <a:buSzPts val="1400"/>
              <a:buNone/>
            </a:pPr>
            <a:r>
              <a:t/>
            </a:r>
            <a:endParaRPr/>
          </a:p>
          <a:p>
            <a:pPr indent="-292100" lvl="0" marL="457200" rtl="0" algn="l">
              <a:lnSpc>
                <a:spcPct val="100000"/>
              </a:lnSpc>
              <a:spcBef>
                <a:spcPts val="0"/>
              </a:spcBef>
              <a:spcAft>
                <a:spcPts val="0"/>
              </a:spcAft>
              <a:buClr>
                <a:schemeClr val="dk1"/>
              </a:buClr>
              <a:buSzPts val="1000"/>
              <a:buChar char="●"/>
            </a:pPr>
            <a:r>
              <a:rPr lang="en-US" sz="1000"/>
              <a:t>What mathematical concepts could be explored here? </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292100" lvl="0" marL="457200" rtl="0" algn="l">
              <a:lnSpc>
                <a:spcPct val="100000"/>
              </a:lnSpc>
              <a:spcBef>
                <a:spcPts val="0"/>
              </a:spcBef>
              <a:spcAft>
                <a:spcPts val="0"/>
              </a:spcAft>
              <a:buClr>
                <a:schemeClr val="dk1"/>
              </a:buClr>
              <a:buSzPts val="1000"/>
              <a:buChar char="●"/>
            </a:pPr>
            <a:r>
              <a:rPr lang="en-US" sz="1000"/>
              <a:t>What learning outcomes could be addressed through this explorative play experience?</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US" sz="1000"/>
              <a:t>measurement, weight, mass, height, length, capacity, </a:t>
            </a:r>
            <a:endParaRPr sz="1000"/>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rPr lang="en-US" sz="1050">
                <a:solidFill>
                  <a:srgbClr val="222222"/>
                </a:solidFill>
                <a:latin typeface="Roboto"/>
                <a:ea typeface="Roboto"/>
                <a:cs typeface="Roboto"/>
                <a:sym typeface="Roboto"/>
              </a:rPr>
              <a:t>Use direct and indirect comparisons to decide which is longer, heavier or holds more, and explain reasoning in everyday language </a:t>
            </a:r>
            <a:r>
              <a:rPr lang="en-US" sz="1050">
                <a:solidFill>
                  <a:srgbClr val="00629B"/>
                </a:solidFill>
                <a:uFill>
                  <a:noFill/>
                </a:uFill>
                <a:latin typeface="Roboto"/>
                <a:ea typeface="Roboto"/>
                <a:cs typeface="Roboto"/>
                <a:sym typeface="Roboto"/>
                <a:hlinkClick r:id="rId2">
                  <a:extLst>
                    <a:ext uri="{A12FA001-AC4F-418D-AE19-62706E023703}">
                      <ahyp:hlinkClr val="tx"/>
                    </a:ext>
                  </a:extLst>
                </a:hlinkClick>
              </a:rPr>
              <a:t>(ACMMG006</a:t>
            </a:r>
            <a:r>
              <a:rPr lang="en-US" sz="1050">
                <a:solidFill>
                  <a:srgbClr val="00629B"/>
                </a:solidFill>
                <a:latin typeface="Roboto"/>
                <a:ea typeface="Roboto"/>
                <a:cs typeface="Roboto"/>
                <a:sym typeface="Roboto"/>
              </a:rPr>
              <a:t>)</a:t>
            </a:r>
            <a:endParaRPr sz="1050">
              <a:solidFill>
                <a:srgbClr val="00629B"/>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sz="1050">
              <a:solidFill>
                <a:srgbClr val="00629B"/>
              </a:solidFill>
              <a:latin typeface="Roboto"/>
              <a:ea typeface="Roboto"/>
              <a:cs typeface="Roboto"/>
              <a:sym typeface="Roboto"/>
            </a:endParaRPr>
          </a:p>
          <a:p>
            <a:pPr indent="0" lvl="0" marL="0" rtl="0" algn="ctr">
              <a:lnSpc>
                <a:spcPct val="115000"/>
              </a:lnSpc>
              <a:spcBef>
                <a:spcPts val="800"/>
              </a:spcBef>
              <a:spcAft>
                <a:spcPts val="0"/>
              </a:spcAft>
              <a:buClr>
                <a:schemeClr val="dk1"/>
              </a:buClr>
              <a:buSzPts val="1100"/>
              <a:buFont typeface="Arial"/>
              <a:buNone/>
            </a:pPr>
            <a:r>
              <a:t/>
            </a:r>
            <a:endParaRPr sz="1050">
              <a:solidFill>
                <a:srgbClr val="FFFFFF"/>
              </a:solidFill>
              <a:highlight>
                <a:srgbClr val="4C4F54"/>
              </a:highlight>
              <a:latin typeface="Roboto"/>
              <a:ea typeface="Roboto"/>
              <a:cs typeface="Roboto"/>
              <a:sym typeface="Roboto"/>
            </a:endParaRPr>
          </a:p>
          <a:p>
            <a:pPr indent="0" lvl="0" marL="0" rtl="0" algn="l">
              <a:lnSpc>
                <a:spcPct val="100000"/>
              </a:lnSpc>
              <a:spcBef>
                <a:spcPts val="0"/>
              </a:spcBef>
              <a:spcAft>
                <a:spcPts val="0"/>
              </a:spcAft>
              <a:buSzPts val="1400"/>
              <a:buNone/>
            </a:pPr>
            <a:r>
              <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71" name="Google Shape;171;gdc3bf66474_0_65: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dc3bf66474_0_71: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dc3bf66474_0_71: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dc3bf66474_0_71: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c3bf66474_0_96: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dc3bf66474_0_96: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 name="Google Shape;191;gdc3bf66474_0_96: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dc3bf66474_0_1: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gdc3bf66474_0_1: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 name="Google Shape;52;gdc3bf66474_0_1: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dc3bf66474_0_90: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dc3bf66474_0_90: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dc3bf66474_0_90: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c3bf66474_0_77: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dc3bf66474_0_77: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Now it’s your turn…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Use the chat box to identify the mathematical concepts being explored.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weight, volume, size, capacity</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
        <p:nvSpPr>
          <p:cNvPr id="212" name="Google Shape;212;gdc3bf66474_0_77: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c3bf66474_0_112: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dc3bf66474_0_112: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sorting, categories, shape properties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number sense - number recognition, quantities, sequencing</a:t>
            </a:r>
            <a:endParaRPr/>
          </a:p>
        </p:txBody>
      </p:sp>
      <p:sp>
        <p:nvSpPr>
          <p:cNvPr id="220" name="Google Shape;220;gdc3bf66474_0_112: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e035c740da_0_18: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e035c740da_0_18: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one may be a bit tricker…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think about who the children would engage with this play space?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up, down, … movement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over, under, between, on top of.. positional language.</a:t>
            </a:r>
            <a:endParaRPr/>
          </a:p>
        </p:txBody>
      </p:sp>
      <p:sp>
        <p:nvSpPr>
          <p:cNvPr id="228" name="Google Shape;228;ge035c740da_0_18: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c3bf66474_0_106: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dc3bf66474_0_106: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it’s your turn to plan some play based learning opportunities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sz="1000"/>
          </a:p>
          <a:p>
            <a:pPr indent="0" lvl="0" marL="0" rtl="0" algn="l">
              <a:lnSpc>
                <a:spcPct val="115000"/>
              </a:lnSpc>
              <a:spcBef>
                <a:spcPts val="0"/>
              </a:spcBef>
              <a:spcAft>
                <a:spcPts val="0"/>
              </a:spcAft>
              <a:buClr>
                <a:schemeClr val="dk1"/>
              </a:buClr>
              <a:buSzPts val="1100"/>
              <a:buFont typeface="Arial"/>
              <a:buNone/>
            </a:pPr>
            <a:r>
              <a:rPr lang="en-US" sz="1000"/>
              <a:t>Under the main strands of mathematics populate ideas of play based learning experiences that could be used to address this curriculum content.</a:t>
            </a:r>
            <a:endParaRPr sz="1000"/>
          </a:p>
          <a:p>
            <a:pPr indent="0" lvl="0" marL="0" rtl="0" algn="l">
              <a:lnSpc>
                <a:spcPct val="115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6" name="Google Shape;236;gdc3bf66474_0_106: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c3bf66474_0_118: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dc3bf66474_0_118: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400"/>
              <a:buNone/>
            </a:pPr>
            <a:r>
              <a:rPr lang="en-US" sz="1000"/>
              <a:t>Which leads us to how we as educators can adopt these strategies?</a:t>
            </a:r>
            <a:endParaRPr sz="1000"/>
          </a:p>
          <a:p>
            <a:pPr indent="0" lvl="0" marL="0" rtl="0" algn="l">
              <a:lnSpc>
                <a:spcPct val="115000"/>
              </a:lnSpc>
              <a:spcBef>
                <a:spcPts val="0"/>
              </a:spcBef>
              <a:spcAft>
                <a:spcPts val="0"/>
              </a:spcAft>
              <a:buSzPts val="1400"/>
              <a:buNone/>
            </a:pPr>
            <a:r>
              <a:t/>
            </a:r>
            <a:endParaRPr sz="1000"/>
          </a:p>
          <a:p>
            <a:pPr indent="0" lvl="0" marL="0" rtl="0" algn="l">
              <a:lnSpc>
                <a:spcPct val="115000"/>
              </a:lnSpc>
              <a:spcBef>
                <a:spcPts val="0"/>
              </a:spcBef>
              <a:spcAft>
                <a:spcPts val="0"/>
              </a:spcAft>
              <a:buSzPts val="1400"/>
              <a:buNone/>
            </a:pPr>
            <a:r>
              <a:rPr lang="en-US" sz="1000"/>
              <a:t>One way we can do this is through an Explorative pedagogical approach to learning through the implementation of a student choice board. </a:t>
            </a:r>
            <a:endParaRPr sz="1000"/>
          </a:p>
          <a:p>
            <a:pPr indent="0" lvl="0" marL="0" rtl="0" algn="l">
              <a:lnSpc>
                <a:spcPct val="90000"/>
              </a:lnSpc>
              <a:spcBef>
                <a:spcPts val="0"/>
              </a:spcBef>
              <a:spcAft>
                <a:spcPts val="0"/>
              </a:spcAft>
              <a:buSzPts val="1400"/>
              <a:buNone/>
            </a:pPr>
            <a:r>
              <a:t/>
            </a:r>
            <a:endParaRPr sz="1000"/>
          </a:p>
          <a:p>
            <a:pPr indent="0" lvl="0" marL="0" rtl="0" algn="l">
              <a:lnSpc>
                <a:spcPct val="90000"/>
              </a:lnSpc>
              <a:spcBef>
                <a:spcPts val="0"/>
              </a:spcBef>
              <a:spcAft>
                <a:spcPts val="0"/>
              </a:spcAft>
              <a:buSzPts val="1400"/>
              <a:buNone/>
            </a:pPr>
            <a:r>
              <a:rPr lang="en-US" sz="1000"/>
              <a:t>Explain choice board</a:t>
            </a:r>
            <a:endParaRPr sz="1000"/>
          </a:p>
          <a:p>
            <a:pPr indent="0" lvl="0" marL="0" rtl="0" algn="l">
              <a:lnSpc>
                <a:spcPct val="90000"/>
              </a:lnSpc>
              <a:spcBef>
                <a:spcPts val="0"/>
              </a:spcBef>
              <a:spcAft>
                <a:spcPts val="0"/>
              </a:spcAft>
              <a:buClr>
                <a:schemeClr val="dk1"/>
              </a:buClr>
              <a:buSzPts val="1100"/>
              <a:buFont typeface="Arial"/>
              <a:buNone/>
            </a:pPr>
            <a:r>
              <a:t/>
            </a:r>
            <a:endParaRPr b="1" sz="1000">
              <a:solidFill>
                <a:srgbClr val="00B0F0"/>
              </a:solidFill>
            </a:endParaRPr>
          </a:p>
        </p:txBody>
      </p:sp>
      <p:sp>
        <p:nvSpPr>
          <p:cNvPr id="243" name="Google Shape;243;gdc3bf66474_0_118: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c3bf66474_0_207: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dc3bf66474_0_207: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000"/>
              <a:t>Thank you!</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Clr>
                <a:schemeClr val="dk1"/>
              </a:buClr>
              <a:buSzPts val="1100"/>
              <a:buFont typeface="Arial"/>
              <a:buNone/>
            </a:pPr>
            <a:r>
              <a:rPr lang="en-US" sz="1000"/>
              <a:t>open up to any questions,</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Clr>
                <a:schemeClr val="dk1"/>
              </a:buClr>
              <a:buSzPts val="1100"/>
              <a:buFont typeface="Arial"/>
              <a:buNone/>
            </a:pPr>
            <a:r>
              <a:t/>
            </a:r>
            <a:endParaRPr sz="1000"/>
          </a:p>
          <a:p>
            <a:pPr indent="0" lvl="0" marL="0" rtl="0" algn="l">
              <a:lnSpc>
                <a:spcPct val="100000"/>
              </a:lnSpc>
              <a:spcBef>
                <a:spcPts val="0"/>
              </a:spcBef>
              <a:spcAft>
                <a:spcPts val="0"/>
              </a:spcAft>
              <a:buClr>
                <a:schemeClr val="dk1"/>
              </a:buClr>
              <a:buSzPts val="1100"/>
              <a:buFont typeface="Arial"/>
              <a:buNone/>
            </a:pPr>
            <a:r>
              <a:rPr lang="en-US" sz="1000">
                <a:highlight>
                  <a:schemeClr val="lt1"/>
                </a:highlight>
              </a:rPr>
              <a:t>I hope you have enjoyed the session and are able to walk away with some practical examples of possible ways to;</a:t>
            </a:r>
            <a:endParaRPr sz="1000">
              <a:highlight>
                <a:schemeClr val="lt1"/>
              </a:highlight>
            </a:endParaRPr>
          </a:p>
          <a:p>
            <a:pPr indent="-292100" lvl="0" marL="457200" rtl="0" algn="l">
              <a:lnSpc>
                <a:spcPct val="100000"/>
              </a:lnSpc>
              <a:spcBef>
                <a:spcPts val="0"/>
              </a:spcBef>
              <a:spcAft>
                <a:spcPts val="0"/>
              </a:spcAft>
              <a:buClr>
                <a:srgbClr val="011A28"/>
              </a:buClr>
              <a:buSzPts val="1000"/>
              <a:buChar char="●"/>
            </a:pPr>
            <a:r>
              <a:rPr lang="en-US" sz="1000">
                <a:solidFill>
                  <a:srgbClr val="011A28"/>
                </a:solidFill>
                <a:highlight>
                  <a:schemeClr val="lt1"/>
                </a:highlight>
              </a:rPr>
              <a:t>identify and plan for play based maths based experiences into your classrooms. </a:t>
            </a:r>
            <a:endParaRPr sz="1000">
              <a:highlight>
                <a:schemeClr val="lt1"/>
              </a:highlight>
            </a:endParaRPr>
          </a:p>
          <a:p>
            <a:pPr indent="0" lvl="0" marL="0" rtl="0" algn="l">
              <a:lnSpc>
                <a:spcPct val="100000"/>
              </a:lnSpc>
              <a:spcBef>
                <a:spcPts val="0"/>
              </a:spcBef>
              <a:spcAft>
                <a:spcPts val="0"/>
              </a:spcAft>
              <a:buSzPts val="1400"/>
              <a:buNone/>
            </a:pPr>
            <a:r>
              <a:t/>
            </a:r>
            <a:endParaRPr/>
          </a:p>
        </p:txBody>
      </p:sp>
      <p:sp>
        <p:nvSpPr>
          <p:cNvPr id="250" name="Google Shape;250;gdc3bf66474_0_207: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c3bf66474_0_146: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dc3bf66474_0_146: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gdc3bf66474_0_146: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1.  I have been working in the education sector for over fifteen years and have experience across State, Catholic and Independent schools both nationally and internationally in the UK and USA.</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2.</a:t>
            </a:r>
            <a:r>
              <a:rPr lang="en-US" sz="1100">
                <a:latin typeface="Arial"/>
                <a:ea typeface="Arial"/>
                <a:cs typeface="Arial"/>
                <a:sym typeface="Arial"/>
              </a:rPr>
              <a:t> Education consultant for the Mathematics Association of Victoria.  My role involves working with schools on various ongoing professional development requirements. I have recently completed managing an new exciting initiative from the </a:t>
            </a:r>
            <a:r>
              <a:rPr lang="en-US" sz="1100"/>
              <a:t>Victorian Department of Education and Training, called the Middle Years Maths Challenge. Where the project aims to support student engagement in mathematics across Levels 5–9 by designing a series of highly engaging mathematics challenges with topics that students identified. These lessons have recently been published online - </a:t>
            </a:r>
            <a:r>
              <a:rPr lang="en-US" sz="1100" u="sng">
                <a:solidFill>
                  <a:schemeClr val="hlink"/>
                </a:solidFill>
                <a:hlinkClick r:id="rId2"/>
              </a:rPr>
              <a:t>https://fuse.education.vic.gov.au/Pages/mymc</a:t>
            </a:r>
            <a:r>
              <a:rPr lang="en-US" sz="1100"/>
              <a:t> I am now managing another project with the DET, focused on the creation of learning sequences for F- 4. These are currently being written and hoped to be published by the end of the year. </a:t>
            </a:r>
            <a:endParaRPr sz="1100"/>
          </a:p>
          <a:p>
            <a:pPr indent="0" lvl="0" marL="0" rtl="0" algn="l">
              <a:lnSpc>
                <a:spcPct val="100000"/>
              </a:lnSpc>
              <a:spcBef>
                <a:spcPts val="0"/>
              </a:spcBef>
              <a:spcAft>
                <a:spcPts val="0"/>
              </a:spcAft>
              <a:buClr>
                <a:schemeClr val="dk1"/>
              </a:buClr>
              <a:buSzPts val="1400"/>
              <a:buFont typeface="Arial"/>
              <a:buNone/>
            </a:pPr>
            <a:r>
              <a:t/>
            </a:r>
            <a:endParaRPr sz="1100"/>
          </a:p>
          <a:p>
            <a:pPr indent="0" lvl="0" marL="0" rtl="0" algn="l">
              <a:lnSpc>
                <a:spcPct val="100000"/>
              </a:lnSpc>
              <a:spcBef>
                <a:spcPts val="0"/>
              </a:spcBef>
              <a:spcAft>
                <a:spcPts val="0"/>
              </a:spcAft>
              <a:buClr>
                <a:schemeClr val="dk1"/>
              </a:buClr>
              <a:buSzPts val="1400"/>
              <a:buFont typeface="Arial"/>
              <a:buNone/>
            </a:pPr>
            <a:r>
              <a:rPr lang="en-US" sz="1100"/>
              <a:t>3. I am a Mathematics Tutor at Swinburne University, where I work with preservice teachers to help gain an understanding of the implementation of contemporary mathematics pedagogies in the Early Years.</a:t>
            </a:r>
            <a:endParaRPr sz="1100"/>
          </a:p>
          <a:p>
            <a:pPr indent="0" lvl="0" marL="0" rtl="0" algn="l">
              <a:lnSpc>
                <a:spcPct val="100000"/>
              </a:lnSpc>
              <a:spcBef>
                <a:spcPts val="0"/>
              </a:spcBef>
              <a:spcAft>
                <a:spcPts val="0"/>
              </a:spcAft>
              <a:buClr>
                <a:schemeClr val="dk1"/>
              </a:buClr>
              <a:buSzPts val="1400"/>
              <a:buFont typeface="Arial"/>
              <a:buNone/>
            </a:pPr>
            <a:r>
              <a:t/>
            </a:r>
            <a:endParaRPr sz="1100"/>
          </a:p>
          <a:p>
            <a:pPr indent="0" lvl="0" marL="0" rtl="0" algn="l">
              <a:lnSpc>
                <a:spcPct val="100000"/>
              </a:lnSpc>
              <a:spcBef>
                <a:spcPts val="0"/>
              </a:spcBef>
              <a:spcAft>
                <a:spcPts val="0"/>
              </a:spcAft>
              <a:buClr>
                <a:schemeClr val="dk1"/>
              </a:buClr>
              <a:buSzPts val="1400"/>
              <a:buFont typeface="Arial"/>
              <a:buNone/>
            </a:pPr>
            <a:r>
              <a:rPr lang="en-US" sz="1100"/>
              <a:t>4. </a:t>
            </a:r>
            <a:r>
              <a:rPr lang="en-US" sz="1100">
                <a:latin typeface="Arial"/>
                <a:ea typeface="Arial"/>
                <a:cs typeface="Arial"/>
                <a:sym typeface="Arial"/>
              </a:rPr>
              <a:t>My experience focuses on the implementation of play based/ inquiry teaching approaches into Early Years learning environments. As a mentor and coach I have led the successful transformation of teaching pedagogies that have increased student (and teacher) engagement through active participation.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p>
          <a:p>
            <a:pPr indent="0" lvl="0" marL="0" rtl="0" algn="l">
              <a:lnSpc>
                <a:spcPct val="100000"/>
              </a:lnSpc>
              <a:spcBef>
                <a:spcPts val="0"/>
              </a:spcBef>
              <a:spcAft>
                <a:spcPts val="0"/>
              </a:spcAft>
              <a:buClr>
                <a:schemeClr val="dk1"/>
              </a:buClr>
              <a:buSzPts val="1400"/>
              <a:buFont typeface="Arial"/>
              <a:buNone/>
            </a:pPr>
            <a:r>
              <a:rPr lang="en-US" sz="1100"/>
              <a:t>5. It is </a:t>
            </a:r>
            <a:r>
              <a:rPr lang="en-US" sz="1100">
                <a:latin typeface="Arial"/>
                <a:ea typeface="Arial"/>
                <a:cs typeface="Arial"/>
                <a:sym typeface="Arial"/>
              </a:rPr>
              <a:t>from this experience as an Early Years Leader and a strong supporter of the Reggio Emilia approach, that has lead to me being offered a scholarship through Melbourne University to explore the pedagogical practices that are employed in the classroom to illuminate and honour the voice of the child. So what does this actually mean? I am identifying specific pedagogical practices that we as teachers use to empower and engage children to participate in their learning. By honouring student voice we empower children to take ownership of their learning.</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I am an advocate for the reconceptualisation of education, to one that is child centered and facilitated through a pedagogy of listening.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rPr lang="en-US" sz="1100">
                <a:latin typeface="Arial"/>
                <a:ea typeface="Arial"/>
                <a:cs typeface="Arial"/>
                <a:sym typeface="Arial"/>
              </a:rPr>
              <a:t>This is all well and good, but how am I going to do this? Well it starts with you! </a:t>
            </a:r>
            <a:endParaRPr sz="1100">
              <a:latin typeface="Arial"/>
              <a:ea typeface="Arial"/>
              <a:cs typeface="Arial"/>
              <a:sym typeface="Arial"/>
            </a:endParaRPr>
          </a:p>
          <a:p>
            <a:pPr indent="-317500" lvl="0" marL="45720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62" name="Google Shape;62;p2:notes"/>
          <p:cNvSpPr/>
          <p:nvPr>
            <p:ph idx="2"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dc3bf66474_0_17: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dc3bf66474_0_17: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From my diverse experience internationally, at low socio economic schools, to the elite independent schools what have i learnt the most? Pedagogy matters.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Yes we need to teach children to read, write, count but how we do that can be so very different and ultimately it's up to us, what this looks like.</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74" name="Google Shape;74;gdc3bf66474_0_17: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dc3bf66474_0_24: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dc3bf66474_0_24: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To begin I need to share story of how I ended up where I am today.</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It all began with the Junior school head of the school at the time,  asking me to take prep the following year…</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Initial thoughts - babysit children, not interested in playing … my experience and knowledge is in the upper primary years, grade ⅚ that what I like, that's what i’m good at…</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Negotiations ...and lots of positive persuasion from the head… I accepted the position…</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My first few days, months, probably semester was filled with lots of “oh my goodness moments!” they can’t sit, they don’t put up their hands, they can’t even open their lunch boxes! It's fair to say it was definitely a learning curve for me!</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As the term progressed and I began to adapt my pedagogy to suit the needs of the children, my days became easier and I began to see teaching like I had never seen it before.</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It was no longer about me, </a:t>
            </a:r>
            <a:r>
              <a:rPr b="1" lang="en-US" sz="1100">
                <a:latin typeface="Arial"/>
                <a:ea typeface="Arial"/>
                <a:cs typeface="Arial"/>
                <a:sym typeface="Arial"/>
              </a:rPr>
              <a:t>being the know it all, imparting information they needed to absorb,</a:t>
            </a:r>
            <a:r>
              <a:rPr lang="en-US" sz="1100">
                <a:latin typeface="Arial"/>
                <a:ea typeface="Arial"/>
                <a:cs typeface="Arial"/>
                <a:sym typeface="Arial"/>
              </a:rPr>
              <a:t> but instead these </a:t>
            </a:r>
            <a:r>
              <a:rPr b="1" lang="en-US" sz="1100">
                <a:latin typeface="Arial"/>
                <a:ea typeface="Arial"/>
                <a:cs typeface="Arial"/>
                <a:sym typeface="Arial"/>
              </a:rPr>
              <a:t>children knew a lot! </a:t>
            </a:r>
            <a:endParaRPr b="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They</a:t>
            </a:r>
            <a:r>
              <a:rPr b="1" lang="en-US" sz="1100">
                <a:latin typeface="Arial"/>
                <a:ea typeface="Arial"/>
                <a:cs typeface="Arial"/>
                <a:sym typeface="Arial"/>
              </a:rPr>
              <a:t> saw the world as it was</a:t>
            </a:r>
            <a:r>
              <a:rPr lang="en-US" sz="1100">
                <a:latin typeface="Arial"/>
                <a:ea typeface="Arial"/>
                <a:cs typeface="Arial"/>
                <a:sym typeface="Arial"/>
              </a:rPr>
              <a:t>, and </a:t>
            </a:r>
            <a:r>
              <a:rPr b="1" lang="en-US" sz="1100">
                <a:latin typeface="Arial"/>
                <a:ea typeface="Arial"/>
                <a:cs typeface="Arial"/>
                <a:sym typeface="Arial"/>
              </a:rPr>
              <a:t>were filled with the curiosity and desire to find out why.</a:t>
            </a:r>
            <a:endParaRPr b="1"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My final takeaways from that first year in prep year can be summed up my the following words, profound, playful and ENGAGING!</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sz="1100">
                <a:latin typeface="Arial"/>
                <a:ea typeface="Arial"/>
                <a:cs typeface="Arial"/>
                <a:sym typeface="Arial"/>
              </a:rPr>
              <a:t>I learnt that learning can be observed in prep, literally every single day and it is through the interactions and experiences that we provide for our students that encourages them to become in engaged and active learners.</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US" sz="1100">
                <a:latin typeface="Arial"/>
                <a:ea typeface="Arial"/>
                <a:cs typeface="Arial"/>
                <a:sym typeface="Arial"/>
              </a:rPr>
              <a:t>This learning has lead me to the path I am on today.</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t/>
            </a:r>
            <a:endParaRPr sz="1100">
              <a:solidFill>
                <a:srgbClr val="F8E71C"/>
              </a:solidFill>
              <a:highlight>
                <a:srgbClr val="FFFF00"/>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80" name="Google Shape;80;gdc3bf66474_0_24: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Clr>
                <a:schemeClr val="dk1"/>
              </a:buClr>
              <a:buSzPts val="1000"/>
              <a:buFont typeface="Calibri"/>
              <a:buChar char="●"/>
            </a:pPr>
            <a:r>
              <a:rPr i="1" lang="en-US" sz="1000"/>
              <a:t>Before we can progress any further we need to understand our own pre-dispositions/ ideologies in relation to our students and that begins by reflecting on our image of the child.</a:t>
            </a:r>
            <a:endParaRPr i="1" sz="1000"/>
          </a:p>
          <a:p>
            <a:pPr indent="0" lvl="0" marL="0" rtl="0" algn="l">
              <a:lnSpc>
                <a:spcPct val="115000"/>
              </a:lnSpc>
              <a:spcBef>
                <a:spcPts val="0"/>
              </a:spcBef>
              <a:spcAft>
                <a:spcPts val="0"/>
              </a:spcAft>
              <a:buSzPts val="1400"/>
              <a:buNone/>
            </a:pPr>
            <a:r>
              <a:t/>
            </a:r>
            <a:endParaRPr sz="1000">
              <a:solidFill>
                <a:srgbClr val="0070C0"/>
              </a:solidFill>
            </a:endParaRPr>
          </a:p>
          <a:p>
            <a:pPr indent="0" lvl="0" marL="0" rtl="0" algn="l">
              <a:lnSpc>
                <a:spcPct val="115000"/>
              </a:lnSpc>
              <a:spcBef>
                <a:spcPts val="0"/>
              </a:spcBef>
              <a:spcAft>
                <a:spcPts val="0"/>
              </a:spcAft>
              <a:buSzPts val="1400"/>
              <a:buNone/>
            </a:pPr>
            <a:r>
              <a:rPr lang="en-US" sz="1000">
                <a:solidFill>
                  <a:srgbClr val="0070C0"/>
                </a:solidFill>
              </a:rPr>
              <a:t>Work collaboratively in groups to record </a:t>
            </a:r>
            <a:endParaRPr sz="1000">
              <a:solidFill>
                <a:srgbClr val="0070C0"/>
              </a:solidFill>
            </a:endParaRPr>
          </a:p>
          <a:p>
            <a:pPr indent="0" lvl="0" marL="0" rtl="0" algn="l">
              <a:lnSpc>
                <a:spcPct val="115000"/>
              </a:lnSpc>
              <a:spcBef>
                <a:spcPts val="0"/>
              </a:spcBef>
              <a:spcAft>
                <a:spcPts val="0"/>
              </a:spcAft>
              <a:buSzPts val="1400"/>
              <a:buNone/>
            </a:pPr>
            <a:r>
              <a:t/>
            </a:r>
            <a:endParaRPr sz="1000">
              <a:solidFill>
                <a:srgbClr val="0070C0"/>
              </a:solidFill>
            </a:endParaRPr>
          </a:p>
          <a:p>
            <a:pPr indent="-292100" lvl="0" marL="457200" rtl="0" algn="l">
              <a:lnSpc>
                <a:spcPct val="115000"/>
              </a:lnSpc>
              <a:spcBef>
                <a:spcPts val="0"/>
              </a:spcBef>
              <a:spcAft>
                <a:spcPts val="0"/>
              </a:spcAft>
              <a:buClr>
                <a:srgbClr val="0070C0"/>
              </a:buClr>
              <a:buSzPts val="1000"/>
              <a:buChar char="●"/>
            </a:pPr>
            <a:r>
              <a:rPr lang="en-US" sz="1000">
                <a:solidFill>
                  <a:srgbClr val="0070C0"/>
                </a:solidFill>
              </a:rPr>
              <a:t>What is your image of the child?</a:t>
            </a:r>
            <a:endParaRPr sz="1000"/>
          </a:p>
          <a:p>
            <a:pPr indent="0" lvl="0" marL="0" rtl="0" algn="l">
              <a:lnSpc>
                <a:spcPct val="115000"/>
              </a:lnSpc>
              <a:spcBef>
                <a:spcPts val="0"/>
              </a:spcBef>
              <a:spcAft>
                <a:spcPts val="0"/>
              </a:spcAft>
              <a:buClr>
                <a:schemeClr val="dk1"/>
              </a:buClr>
              <a:buSzPts val="1100"/>
              <a:buFont typeface="Arial"/>
              <a:buNone/>
            </a:pPr>
            <a:r>
              <a:t/>
            </a:r>
            <a:endParaRPr sz="1000"/>
          </a:p>
          <a:p>
            <a:pPr indent="0" lvl="0" marL="0" rtl="0" algn="l">
              <a:lnSpc>
                <a:spcPct val="115000"/>
              </a:lnSpc>
              <a:spcBef>
                <a:spcPts val="0"/>
              </a:spcBef>
              <a:spcAft>
                <a:spcPts val="0"/>
              </a:spcAft>
              <a:buNone/>
            </a:pPr>
            <a:r>
              <a:rPr lang="en-US" sz="1000"/>
              <a:t>If collectively our image of a child is one that is….</a:t>
            </a:r>
            <a:endParaRPr sz="1000"/>
          </a:p>
          <a:p>
            <a:pPr indent="-292100" lvl="1" marL="914400" rtl="0" algn="l">
              <a:lnSpc>
                <a:spcPct val="115000"/>
              </a:lnSpc>
              <a:spcBef>
                <a:spcPts val="0"/>
              </a:spcBef>
              <a:spcAft>
                <a:spcPts val="0"/>
              </a:spcAft>
              <a:buClr>
                <a:schemeClr val="dk1"/>
              </a:buClr>
              <a:buSzPts val="1000"/>
              <a:buFont typeface="Calibri"/>
              <a:buChar char="○"/>
            </a:pPr>
            <a:r>
              <a:rPr lang="en-US" sz="1000"/>
              <a:t>curious, capable, powerful, rich in potential</a:t>
            </a:r>
            <a:endParaRPr sz="1000"/>
          </a:p>
          <a:p>
            <a:pPr indent="0" lvl="0" marL="0" rtl="0" algn="l">
              <a:lnSpc>
                <a:spcPct val="115000"/>
              </a:lnSpc>
              <a:spcBef>
                <a:spcPts val="0"/>
              </a:spcBef>
              <a:spcAft>
                <a:spcPts val="0"/>
              </a:spcAft>
              <a:buClr>
                <a:schemeClr val="dk1"/>
              </a:buClr>
              <a:buSzPts val="1100"/>
              <a:buFont typeface="Arial"/>
              <a:buNone/>
            </a:pPr>
            <a:r>
              <a:t/>
            </a:r>
            <a:endParaRPr sz="1000"/>
          </a:p>
          <a:p>
            <a:pPr indent="-292100" lvl="0" marL="457200" rtl="0" algn="l">
              <a:lnSpc>
                <a:spcPct val="115000"/>
              </a:lnSpc>
              <a:spcBef>
                <a:spcPts val="0"/>
              </a:spcBef>
              <a:spcAft>
                <a:spcPts val="0"/>
              </a:spcAft>
              <a:buClr>
                <a:schemeClr val="dk1"/>
              </a:buClr>
              <a:buSzPts val="1000"/>
              <a:buFont typeface="Calibri"/>
              <a:buChar char="●"/>
            </a:pPr>
            <a:r>
              <a:rPr lang="en-US" sz="1000"/>
              <a:t>How does our image of the child reflect our practice? </a:t>
            </a:r>
            <a:endParaRPr sz="1000"/>
          </a:p>
          <a:p>
            <a:pPr indent="0" lvl="0" marL="0" rtl="0" algn="l">
              <a:lnSpc>
                <a:spcPct val="115000"/>
              </a:lnSpc>
              <a:spcBef>
                <a:spcPts val="0"/>
              </a:spcBef>
              <a:spcAft>
                <a:spcPts val="0"/>
              </a:spcAft>
              <a:buNone/>
            </a:pPr>
            <a:r>
              <a:rPr lang="en-US" sz="1000"/>
              <a:t>Participants share thinking</a:t>
            </a:r>
            <a:endParaRPr sz="1000"/>
          </a:p>
          <a:p>
            <a:pPr indent="0" lvl="0" marL="0" rtl="0" algn="l">
              <a:lnSpc>
                <a:spcPct val="100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87" name="Google Shape;87;p3:notes"/>
          <p:cNvSpPr/>
          <p:nvPr>
            <p:ph idx="2"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e035c740da_0_0:notes"/>
          <p:cNvSpPr/>
          <p:nvPr>
            <p:ph idx="2" type="sldImg"/>
          </p:nvPr>
        </p:nvSpPr>
        <p:spPr>
          <a:xfrm>
            <a:off x="423863" y="1243013"/>
            <a:ext cx="5964300" cy="335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e035c740da_0_0:notes"/>
          <p:cNvSpPr txBox="1"/>
          <p:nvPr>
            <p:ph idx="1" type="body"/>
          </p:nvPr>
        </p:nvSpPr>
        <p:spPr>
          <a:xfrm>
            <a:off x="681197" y="4784835"/>
            <a:ext cx="5449500" cy="3915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With this in mind I would like to know ask you reflect on your image of the teacher?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If our image of the child is one that is capable, curious and competent how does this impact how we see ourselves as teachers?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do you see as our role as teachers?</a:t>
            </a:r>
            <a:endParaRPr/>
          </a:p>
          <a:p>
            <a:pPr indent="0" lvl="0" marL="0" rtl="0" algn="l">
              <a:lnSpc>
                <a:spcPct val="115000"/>
              </a:lnSpc>
              <a:spcBef>
                <a:spcPts val="0"/>
              </a:spcBef>
              <a:spcAft>
                <a:spcPts val="0"/>
              </a:spcAft>
              <a:buClr>
                <a:schemeClr val="dk1"/>
              </a:buClr>
              <a:buSzPts val="1100"/>
              <a:buFont typeface="Arial"/>
              <a:buNone/>
            </a:pPr>
            <a:r>
              <a:t/>
            </a:r>
            <a:endParaRPr/>
          </a:p>
        </p:txBody>
      </p:sp>
      <p:sp>
        <p:nvSpPr>
          <p:cNvPr id="95" name="Google Shape;95;ge035c740da_0_0:notes"/>
          <p:cNvSpPr txBox="1"/>
          <p:nvPr>
            <p:ph idx="12" type="sldNum"/>
          </p:nvPr>
        </p:nvSpPr>
        <p:spPr>
          <a:xfrm>
            <a:off x="3858536" y="9443662"/>
            <a:ext cx="2952000" cy="4989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p>
            <a:pPr indent="-292100" lvl="0" marL="457200" rtl="0" algn="l">
              <a:lnSpc>
                <a:spcPct val="115000"/>
              </a:lnSpc>
              <a:spcBef>
                <a:spcPts val="0"/>
              </a:spcBef>
              <a:spcAft>
                <a:spcPts val="0"/>
              </a:spcAft>
              <a:buClr>
                <a:schemeClr val="dk1"/>
              </a:buClr>
              <a:buSzPts val="1000"/>
              <a:buFont typeface="Calibri"/>
              <a:buChar char="●"/>
            </a:pPr>
            <a:r>
              <a:rPr lang="en-US" sz="1000"/>
              <a:t>Documentation from a mathematical inquiry will be shared and discussed giving you insight into how to plan, implement and assess mathematical inquiries in accordance with the Australian Curriculum and Early Years Learning Framework.</a:t>
            </a:r>
            <a:endParaRPr sz="1000"/>
          </a:p>
          <a:p>
            <a:pPr indent="0" lvl="0" marL="457200" rtl="0" algn="l">
              <a:lnSpc>
                <a:spcPct val="115000"/>
              </a:lnSpc>
              <a:spcBef>
                <a:spcPts val="0"/>
              </a:spcBef>
              <a:spcAft>
                <a:spcPts val="0"/>
              </a:spcAft>
              <a:buClr>
                <a:schemeClr val="dk1"/>
              </a:buClr>
              <a:buSzPts val="1100"/>
              <a:buFont typeface="Arial"/>
              <a:buNone/>
            </a:pPr>
            <a:r>
              <a:t/>
            </a:r>
            <a:endParaRPr sz="1000"/>
          </a:p>
          <a:p>
            <a:pPr indent="-292100" lvl="0" marL="457200" rtl="0" algn="l">
              <a:lnSpc>
                <a:spcPct val="115000"/>
              </a:lnSpc>
              <a:spcBef>
                <a:spcPts val="0"/>
              </a:spcBef>
              <a:spcAft>
                <a:spcPts val="0"/>
              </a:spcAft>
              <a:buClr>
                <a:schemeClr val="dk1"/>
              </a:buClr>
              <a:buSzPts val="1000"/>
              <a:buFont typeface="Calibri"/>
              <a:buChar char="●"/>
            </a:pPr>
            <a:r>
              <a:rPr lang="en-US" sz="1000"/>
              <a:t>The concept of using the environment as a third educator will be discussed, in relation to the creation of play based learning spaces. Some examples of play spaces that are stimulating and inviting will be shared and ways that mathematically rich learning opportunities have been incorporated into the learning spaces will be explained. </a:t>
            </a:r>
            <a:endParaRPr sz="1000"/>
          </a:p>
          <a:p>
            <a:pPr indent="0" lvl="0" marL="0" rtl="0" algn="l">
              <a:lnSpc>
                <a:spcPct val="115000"/>
              </a:lnSpc>
              <a:spcBef>
                <a:spcPts val="0"/>
              </a:spcBef>
              <a:spcAft>
                <a:spcPts val="0"/>
              </a:spcAft>
              <a:buClr>
                <a:schemeClr val="dk1"/>
              </a:buClr>
              <a:buSzPts val="1100"/>
              <a:buFont typeface="Arial"/>
              <a:buNone/>
            </a:pPr>
            <a:r>
              <a:t/>
            </a:r>
            <a:endParaRPr sz="1000"/>
          </a:p>
          <a:p>
            <a:pPr indent="-292100" lvl="0" marL="457200" rtl="0" algn="l">
              <a:lnSpc>
                <a:spcPct val="115000"/>
              </a:lnSpc>
              <a:spcBef>
                <a:spcPts val="0"/>
              </a:spcBef>
              <a:spcAft>
                <a:spcPts val="0"/>
              </a:spcAft>
              <a:buClr>
                <a:schemeClr val="dk1"/>
              </a:buClr>
              <a:buSzPts val="1000"/>
              <a:buFont typeface="Calibri"/>
              <a:buChar char="●"/>
            </a:pPr>
            <a:r>
              <a:rPr lang="en-US" sz="1000"/>
              <a:t>And finally how we as educators can adopt these strategies through an Explorative pedagogical approach to learning through the implementation of a student choice board. </a:t>
            </a:r>
            <a:endParaRPr sz="1000"/>
          </a:p>
          <a:p>
            <a:pPr indent="0" lvl="0" marL="0" rtl="0" algn="l">
              <a:lnSpc>
                <a:spcPct val="90000"/>
              </a:lnSpc>
              <a:spcBef>
                <a:spcPts val="0"/>
              </a:spcBef>
              <a:spcAft>
                <a:spcPts val="0"/>
              </a:spcAft>
              <a:buClr>
                <a:srgbClr val="0070C0"/>
              </a:buClr>
              <a:buSzPts val="3600"/>
              <a:buFont typeface="Arial"/>
              <a:buNone/>
            </a:pPr>
            <a:r>
              <a:t/>
            </a:r>
            <a:endParaRPr sz="1000"/>
          </a:p>
          <a:p>
            <a:pPr indent="0" lvl="0" marL="0" rtl="0" algn="l">
              <a:lnSpc>
                <a:spcPct val="100000"/>
              </a:lnSpc>
              <a:spcBef>
                <a:spcPts val="0"/>
              </a:spcBef>
              <a:spcAft>
                <a:spcPts val="0"/>
              </a:spcAft>
              <a:buSzPts val="1400"/>
              <a:buNone/>
            </a:pPr>
            <a:r>
              <a:t/>
            </a:r>
            <a:endParaRPr sz="1000"/>
          </a:p>
        </p:txBody>
      </p:sp>
      <p:sp>
        <p:nvSpPr>
          <p:cNvPr id="101" name="Google Shape;101;p4:notes"/>
          <p:cNvSpPr/>
          <p:nvPr>
            <p:ph idx="2"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1197" y="4784835"/>
            <a:ext cx="5449570" cy="3914864"/>
          </a:xfrm>
          <a:prstGeom prst="rect">
            <a:avLst/>
          </a:prstGeom>
          <a:noFill/>
          <a:ln>
            <a:noFill/>
          </a:ln>
        </p:spPr>
        <p:txBody>
          <a:bodyPr anchorCtr="0" anchor="t" bIns="45700" lIns="91425" spcFirstLastPara="1" rIns="91425" wrap="square" tIns="45700">
            <a:noAutofit/>
          </a:bodyPr>
          <a:lstStyle/>
          <a:p>
            <a:pPr indent="-298450" lvl="0" marL="457200" rtl="0" algn="l">
              <a:lnSpc>
                <a:spcPct val="100000"/>
              </a:lnSpc>
              <a:spcBef>
                <a:spcPts val="0"/>
              </a:spcBef>
              <a:spcAft>
                <a:spcPts val="0"/>
              </a:spcAft>
              <a:buSzPts val="1100"/>
              <a:buChar char="●"/>
            </a:pPr>
            <a:r>
              <a:rPr lang="en-US" sz="1100">
                <a:latin typeface="Arial"/>
                <a:ea typeface="Arial"/>
                <a:cs typeface="Arial"/>
                <a:sym typeface="Arial"/>
              </a:rPr>
              <a:t>investigation that took place during the first 4 weeks of school in a Foundation class.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298450" lvl="0" marL="457200" rtl="0" algn="l">
              <a:lnSpc>
                <a:spcPct val="100000"/>
              </a:lnSpc>
              <a:spcBef>
                <a:spcPts val="0"/>
              </a:spcBef>
              <a:spcAft>
                <a:spcPts val="0"/>
              </a:spcAft>
              <a:buSzPts val="1100"/>
              <a:buFont typeface="Arial"/>
              <a:buChar char="●"/>
            </a:pPr>
            <a:r>
              <a:rPr lang="en-US" sz="1100">
                <a:latin typeface="Arial"/>
                <a:ea typeface="Arial"/>
                <a:cs typeface="Arial"/>
                <a:sym typeface="Arial"/>
              </a:rPr>
              <a:t>created into a lesson that is available as a resource through Maths 300.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lesson began with all the children sitting in a circle as I posed the question “Where do we see numbers?”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a:t>The use of an open-ended question here, provides all children with the opportunity to access their prior knowledge and recall examples of places they have seen numbers.</a:t>
            </a:r>
            <a:endParaRPr sz="2800">
              <a:solidFill>
                <a:srgbClr val="0070C0"/>
              </a:solidFill>
            </a:endParaRPr>
          </a:p>
          <a:p>
            <a:pPr indent="0" lvl="0" marL="0" rtl="0" algn="l">
              <a:lnSpc>
                <a:spcPct val="100000"/>
              </a:lnSpc>
              <a:spcBef>
                <a:spcPts val="0"/>
              </a:spcBef>
              <a:spcAft>
                <a:spcPts val="0"/>
              </a:spcAft>
              <a:buClr>
                <a:srgbClr val="F8E71C"/>
              </a:buClr>
              <a:buSzPts val="1100"/>
              <a:buFont typeface="Arial"/>
              <a:buNone/>
            </a:pPr>
            <a:r>
              <a:t/>
            </a:r>
            <a:endParaRPr sz="1100">
              <a:latin typeface="Arial"/>
              <a:ea typeface="Arial"/>
              <a:cs typeface="Arial"/>
              <a:sym typeface="Arial"/>
            </a:endParaRPr>
          </a:p>
        </p:txBody>
      </p:sp>
      <p:sp>
        <p:nvSpPr>
          <p:cNvPr id="107" name="Google Shape;107;p5:notes"/>
          <p:cNvSpPr/>
          <p:nvPr>
            <p:ph idx="2" type="sldImg"/>
          </p:nvPr>
        </p:nvSpPr>
        <p:spPr>
          <a:xfrm>
            <a:off x="423863" y="1243013"/>
            <a:ext cx="5964237" cy="3355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
          <p:cNvSpPr/>
          <p:nvPr/>
        </p:nvSpPr>
        <p:spPr>
          <a:xfrm>
            <a:off x="8429105" y="465513"/>
            <a:ext cx="3075710" cy="87283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7"/>
          <p:cNvSpPr txBox="1"/>
          <p:nvPr>
            <p:ph type="ctrTitle"/>
          </p:nvPr>
        </p:nvSpPr>
        <p:spPr>
          <a:xfrm>
            <a:off x="8133309" y="1026334"/>
            <a:ext cx="3268288" cy="2869882"/>
          </a:xfrm>
          <a:prstGeom prst="rect">
            <a:avLst/>
          </a:prstGeom>
          <a:noFill/>
          <a:ln>
            <a:noFill/>
          </a:ln>
        </p:spPr>
        <p:txBody>
          <a:bodyPr anchorCtr="0" anchor="t" bIns="45700" lIns="91425" spcFirstLastPara="1" rIns="91425" wrap="square" tIns="45700">
            <a:noAutofit/>
          </a:bodyPr>
          <a:lstStyle>
            <a:lvl1pPr lvl="0" algn="ctr">
              <a:lnSpc>
                <a:spcPct val="90000"/>
              </a:lnSpc>
              <a:spcBef>
                <a:spcPts val="0"/>
              </a:spcBef>
              <a:spcAft>
                <a:spcPts val="0"/>
              </a:spcAft>
              <a:buClr>
                <a:srgbClr val="00B0F0"/>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
          <p:cNvSpPr txBox="1"/>
          <p:nvPr>
            <p:ph idx="1" type="subTitle"/>
          </p:nvPr>
        </p:nvSpPr>
        <p:spPr>
          <a:xfrm>
            <a:off x="8170024" y="4121900"/>
            <a:ext cx="3194859"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0070C0"/>
              </a:buClr>
              <a:buSzPts val="2400"/>
              <a:buNone/>
              <a:defRPr sz="2400"/>
            </a:lvl1pPr>
            <a:lvl2pPr lvl="1" algn="ctr">
              <a:lnSpc>
                <a:spcPct val="90000"/>
              </a:lnSpc>
              <a:spcBef>
                <a:spcPts val="500"/>
              </a:spcBef>
              <a:spcAft>
                <a:spcPts val="0"/>
              </a:spcAft>
              <a:buClr>
                <a:srgbClr val="00B0F0"/>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 name="Google Shape;19;p7"/>
          <p:cNvPicPr preferRelativeResize="0"/>
          <p:nvPr/>
        </p:nvPicPr>
        <p:blipFill rotWithShape="1">
          <a:blip r:embed="rId2">
            <a:alphaModFix/>
          </a:blip>
          <a:srcRect b="0" l="0" r="0" t="0"/>
          <a:stretch/>
        </p:blipFill>
        <p:spPr>
          <a:xfrm>
            <a:off x="-74814" y="-19247"/>
            <a:ext cx="7606146" cy="69455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8"/>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B0F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70C0"/>
              </a:buClr>
              <a:buSzPts val="1800"/>
              <a:buChar char="•"/>
              <a:defRPr/>
            </a:lvl1pPr>
            <a:lvl2pPr indent="-342900" lvl="1" marL="914400" algn="l">
              <a:lnSpc>
                <a:spcPct val="90000"/>
              </a:lnSpc>
              <a:spcBef>
                <a:spcPts val="500"/>
              </a:spcBef>
              <a:spcAft>
                <a:spcPts val="0"/>
              </a:spcAft>
              <a:buClr>
                <a:srgbClr val="00B0F0"/>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3" name="Shape 23"/>
        <p:cNvGrpSpPr/>
        <p:nvPr/>
      </p:nvGrpSpPr>
      <p:grpSpPr>
        <a:xfrm>
          <a:off x="0" y="0"/>
          <a:ext cx="0" cy="0"/>
          <a:chOff x="0" y="0"/>
          <a:chExt cx="0" cy="0"/>
        </a:xfrm>
      </p:grpSpPr>
      <p:sp>
        <p:nvSpPr>
          <p:cNvPr id="24" name="Google Shape;24;p9"/>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B0F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70C0"/>
              </a:buClr>
              <a:buSzPts val="1800"/>
              <a:buChar char="•"/>
              <a:defRPr/>
            </a:lvl1pPr>
            <a:lvl2pPr indent="-342900" lvl="1" marL="914400" algn="l">
              <a:lnSpc>
                <a:spcPct val="90000"/>
              </a:lnSpc>
              <a:spcBef>
                <a:spcPts val="500"/>
              </a:spcBef>
              <a:spcAft>
                <a:spcPts val="0"/>
              </a:spcAft>
              <a:buClr>
                <a:srgbClr val="00B0F0"/>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70C0"/>
              </a:buClr>
              <a:buSzPts val="1800"/>
              <a:buChar char="•"/>
              <a:defRPr/>
            </a:lvl1pPr>
            <a:lvl2pPr indent="-342900" lvl="1" marL="914400" algn="l">
              <a:lnSpc>
                <a:spcPct val="90000"/>
              </a:lnSpc>
              <a:spcBef>
                <a:spcPts val="500"/>
              </a:spcBef>
              <a:spcAft>
                <a:spcPts val="0"/>
              </a:spcAft>
              <a:buClr>
                <a:srgbClr val="00B0F0"/>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 name="Shape 27"/>
        <p:cNvGrpSpPr/>
        <p:nvPr/>
      </p:nvGrpSpPr>
      <p:grpSpPr>
        <a:xfrm>
          <a:off x="0" y="0"/>
          <a:ext cx="0" cy="0"/>
          <a:chOff x="0" y="0"/>
          <a:chExt cx="0" cy="0"/>
        </a:xfrm>
      </p:grpSpPr>
      <p:sp>
        <p:nvSpPr>
          <p:cNvPr id="28" name="Google Shape;28;p10"/>
          <p:cNvSpPr txBox="1"/>
          <p:nvPr>
            <p:ph type="title"/>
          </p:nvPr>
        </p:nvSpPr>
        <p:spPr>
          <a:xfrm>
            <a:off x="839788" y="215496"/>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B0F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70C0"/>
              </a:buClr>
              <a:buSzPts val="2400"/>
              <a:buNone/>
              <a:defRPr b="1" sz="2400"/>
            </a:lvl1pPr>
            <a:lvl2pPr indent="-228600" lvl="1" marL="914400" algn="l">
              <a:lnSpc>
                <a:spcPct val="90000"/>
              </a:lnSpc>
              <a:spcBef>
                <a:spcPts val="500"/>
              </a:spcBef>
              <a:spcAft>
                <a:spcPts val="0"/>
              </a:spcAft>
              <a:buClr>
                <a:srgbClr val="00B0F0"/>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 name="Google Shape;30;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70C0"/>
              </a:buClr>
              <a:buSzPts val="1800"/>
              <a:buChar char="•"/>
              <a:defRPr/>
            </a:lvl1pPr>
            <a:lvl2pPr indent="-342900" lvl="1" marL="914400" algn="l">
              <a:lnSpc>
                <a:spcPct val="90000"/>
              </a:lnSpc>
              <a:spcBef>
                <a:spcPts val="500"/>
              </a:spcBef>
              <a:spcAft>
                <a:spcPts val="0"/>
              </a:spcAft>
              <a:buClr>
                <a:srgbClr val="00B0F0"/>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070C0"/>
              </a:buClr>
              <a:buSzPts val="2400"/>
              <a:buNone/>
              <a:defRPr b="1" sz="2400"/>
            </a:lvl1pPr>
            <a:lvl2pPr indent="-228600" lvl="1" marL="914400" algn="l">
              <a:lnSpc>
                <a:spcPct val="90000"/>
              </a:lnSpc>
              <a:spcBef>
                <a:spcPts val="500"/>
              </a:spcBef>
              <a:spcAft>
                <a:spcPts val="0"/>
              </a:spcAft>
              <a:buClr>
                <a:srgbClr val="00B0F0"/>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 name="Google Shape;32;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0070C0"/>
              </a:buClr>
              <a:buSzPts val="1800"/>
              <a:buChar char="•"/>
              <a:defRPr/>
            </a:lvl1pPr>
            <a:lvl2pPr indent="-342900" lvl="1" marL="914400" algn="l">
              <a:lnSpc>
                <a:spcPct val="90000"/>
              </a:lnSpc>
              <a:spcBef>
                <a:spcPts val="500"/>
              </a:spcBef>
              <a:spcAft>
                <a:spcPts val="0"/>
              </a:spcAft>
              <a:buClr>
                <a:srgbClr val="00B0F0"/>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11"/>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B0F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5" name="Shape 35"/>
        <p:cNvGrpSpPr/>
        <p:nvPr/>
      </p:nvGrpSpPr>
      <p:grpSpPr>
        <a:xfrm>
          <a:off x="0" y="0"/>
          <a:ext cx="0" cy="0"/>
          <a:chOff x="0" y="0"/>
          <a:chExt cx="0" cy="0"/>
        </a:xfrm>
      </p:grpSpPr>
      <p:sp>
        <p:nvSpPr>
          <p:cNvPr id="36" name="Google Shape;36;p12"/>
          <p:cNvSpPr txBox="1"/>
          <p:nvPr>
            <p:ph type="title"/>
          </p:nvPr>
        </p:nvSpPr>
        <p:spPr>
          <a:xfrm>
            <a:off x="839787" y="340821"/>
            <a:ext cx="3932237" cy="110974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B0F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2"/>
          <p:cNvSpPr txBox="1"/>
          <p:nvPr>
            <p:ph idx="1" type="body"/>
          </p:nvPr>
        </p:nvSpPr>
        <p:spPr>
          <a:xfrm>
            <a:off x="5241378" y="1450570"/>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0070C0"/>
              </a:buClr>
              <a:buSzPts val="3200"/>
              <a:buChar char="•"/>
              <a:defRPr sz="3200"/>
            </a:lvl1pPr>
            <a:lvl2pPr indent="-406400" lvl="1" marL="914400" algn="l">
              <a:lnSpc>
                <a:spcPct val="90000"/>
              </a:lnSpc>
              <a:spcBef>
                <a:spcPts val="500"/>
              </a:spcBef>
              <a:spcAft>
                <a:spcPts val="0"/>
              </a:spcAft>
              <a:buClr>
                <a:srgbClr val="00B0F0"/>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 name="Google Shape;38;p12"/>
          <p:cNvSpPr txBox="1"/>
          <p:nvPr>
            <p:ph idx="2" type="body"/>
          </p:nvPr>
        </p:nvSpPr>
        <p:spPr>
          <a:xfrm>
            <a:off x="839787" y="2020367"/>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0C0"/>
              </a:buClr>
              <a:buSzPts val="1600"/>
              <a:buNone/>
              <a:defRPr sz="1600"/>
            </a:lvl1pPr>
            <a:lvl2pPr indent="-228600" lvl="1" marL="914400" algn="l">
              <a:lnSpc>
                <a:spcPct val="90000"/>
              </a:lnSpc>
              <a:spcBef>
                <a:spcPts val="500"/>
              </a:spcBef>
              <a:spcAft>
                <a:spcPts val="0"/>
              </a:spcAft>
              <a:buClr>
                <a:srgbClr val="00B0F0"/>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9" name="Shape 39"/>
        <p:cNvGrpSpPr/>
        <p:nvPr/>
      </p:nvGrpSpPr>
      <p:grpSpPr>
        <a:xfrm>
          <a:off x="0" y="0"/>
          <a:ext cx="0" cy="0"/>
          <a:chOff x="0" y="0"/>
          <a:chExt cx="0" cy="0"/>
        </a:xfrm>
      </p:grpSpPr>
      <p:sp>
        <p:nvSpPr>
          <p:cNvPr id="40" name="Google Shape;40;p13"/>
          <p:cNvSpPr txBox="1"/>
          <p:nvPr>
            <p:ph type="title"/>
          </p:nvPr>
        </p:nvSpPr>
        <p:spPr>
          <a:xfrm>
            <a:off x="839787" y="274319"/>
            <a:ext cx="3932237" cy="11762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B0F0"/>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3"/>
          <p:cNvSpPr/>
          <p:nvPr>
            <p:ph idx="2" type="pic"/>
          </p:nvPr>
        </p:nvSpPr>
        <p:spPr>
          <a:xfrm>
            <a:off x="5183188" y="987425"/>
            <a:ext cx="6172200" cy="4873625"/>
          </a:xfrm>
          <a:prstGeom prst="rect">
            <a:avLst/>
          </a:prstGeom>
          <a:noFill/>
          <a:ln>
            <a:noFill/>
          </a:ln>
        </p:spPr>
      </p:sp>
      <p:sp>
        <p:nvSpPr>
          <p:cNvPr id="42" name="Google Shape;42;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0070C0"/>
              </a:buClr>
              <a:buSzPts val="1600"/>
              <a:buNone/>
              <a:defRPr sz="1600"/>
            </a:lvl1pPr>
            <a:lvl2pPr indent="-228600" lvl="1" marL="914400" algn="l">
              <a:lnSpc>
                <a:spcPct val="90000"/>
              </a:lnSpc>
              <a:spcBef>
                <a:spcPts val="500"/>
              </a:spcBef>
              <a:spcAft>
                <a:spcPts val="0"/>
              </a:spcAft>
              <a:buClr>
                <a:srgbClr val="00B0F0"/>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4.png"/><Relationship Id="rId3" Type="http://schemas.openxmlformats.org/officeDocument/2006/relationships/image" Target="../media/image5.jpg"/><Relationship Id="rId4" Type="http://schemas.openxmlformats.org/officeDocument/2006/relationships/slideLayout" Target="../slideLayouts/slideLayout1.xml"/><Relationship Id="rId11" Type="http://schemas.openxmlformats.org/officeDocument/2006/relationships/theme" Target="../theme/theme1.xml"/><Relationship Id="rId10" Type="http://schemas.openxmlformats.org/officeDocument/2006/relationships/slideLayout" Target="../slideLayouts/slideLayout7.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00B0F0"/>
              </a:buClr>
              <a:buSzPts val="4400"/>
              <a:buFont typeface="Calibri"/>
              <a:buNone/>
              <a:defRPr b="1" i="0" sz="4400" u="none" cap="none" strike="noStrike">
                <a:solidFill>
                  <a:srgbClr val="00B0F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0070C0"/>
              </a:buClr>
              <a:buSzPts val="2800"/>
              <a:buFont typeface="Arial"/>
              <a:buChar char="•"/>
              <a:defRPr b="0" i="0" sz="2800" u="none" cap="none" strike="noStrike">
                <a:solidFill>
                  <a:srgbClr val="0070C0"/>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B0F0"/>
              </a:buClr>
              <a:buSzPts val="2400"/>
              <a:buFont typeface="Arial"/>
              <a:buChar char="•"/>
              <a:defRPr b="0" i="0" sz="2400" u="none" cap="none" strike="noStrike">
                <a:solidFill>
                  <a:srgbClr val="00B0F0"/>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2" name="Google Shape;12;p6"/>
          <p:cNvPicPr preferRelativeResize="0"/>
          <p:nvPr/>
        </p:nvPicPr>
        <p:blipFill rotWithShape="1">
          <a:blip r:embed="rId1">
            <a:alphaModFix/>
          </a:blip>
          <a:srcRect b="0" l="0" r="0" t="0"/>
          <a:stretch/>
        </p:blipFill>
        <p:spPr>
          <a:xfrm rot="5400000">
            <a:off x="8646395" y="3312395"/>
            <a:ext cx="6858000" cy="233210"/>
          </a:xfrm>
          <a:prstGeom prst="rect">
            <a:avLst/>
          </a:prstGeom>
          <a:noFill/>
          <a:ln>
            <a:noFill/>
          </a:ln>
        </p:spPr>
      </p:pic>
      <p:pic>
        <p:nvPicPr>
          <p:cNvPr id="13" name="Google Shape;13;p6"/>
          <p:cNvPicPr preferRelativeResize="0"/>
          <p:nvPr/>
        </p:nvPicPr>
        <p:blipFill rotWithShape="1">
          <a:blip r:embed="rId2">
            <a:alphaModFix/>
          </a:blip>
          <a:srcRect b="0" l="0" r="0" t="0"/>
          <a:stretch/>
        </p:blipFill>
        <p:spPr>
          <a:xfrm>
            <a:off x="838200" y="1510183"/>
            <a:ext cx="2246105" cy="78613"/>
          </a:xfrm>
          <a:prstGeom prst="rect">
            <a:avLst/>
          </a:prstGeom>
          <a:noFill/>
          <a:ln>
            <a:noFill/>
          </a:ln>
        </p:spPr>
      </p:pic>
      <p:pic>
        <p:nvPicPr>
          <p:cNvPr descr="A picture containing thing&#10;&#10;Description generated with high confidence" id="14" name="Google Shape;14;p6"/>
          <p:cNvPicPr preferRelativeResize="0"/>
          <p:nvPr/>
        </p:nvPicPr>
        <p:blipFill rotWithShape="1">
          <a:blip r:embed="rId3">
            <a:alphaModFix/>
          </a:blip>
          <a:srcRect b="0" l="0" r="0" t="0"/>
          <a:stretch/>
        </p:blipFill>
        <p:spPr>
          <a:xfrm>
            <a:off x="8667969" y="548640"/>
            <a:ext cx="2618774" cy="74187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15.jpg"/><Relationship Id="rId5" Type="http://schemas.openxmlformats.org/officeDocument/2006/relationships/image" Target="../media/image7.png"/><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rive.google.com/file/d/1vA9viDFQl5xne9SOY0lmyrA6jGMetAjE/view?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hyperlink" Target="http://www.scootle.edu.au/ec/search?accContentId=ACMMG00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hyperlink" Target="http://www.scootle.edu.au/ec/search?accContentId=ACMNA00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jpg"/><Relationship Id="rId4" Type="http://schemas.openxmlformats.org/officeDocument/2006/relationships/hyperlink" Target="http://www.scootle.edu.au/ec/search?accContentId=ACMNA00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28.png"/><Relationship Id="rId5" Type="http://schemas.openxmlformats.org/officeDocument/2006/relationships/hyperlink" Target="http://www.scootle.edu.au/ec/search?accContentId=ACMNA00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hyperlink" Target="https://www.linkedin.com/in/dianne-liddell-50206286/?originalSubdomain=au" TargetMode="External"/><Relationship Id="rId9" Type="http://schemas.openxmlformats.org/officeDocument/2006/relationships/hyperlink" Target="mailto:dianne@3es.org" TargetMode="External"/><Relationship Id="rId5" Type="http://schemas.openxmlformats.org/officeDocument/2006/relationships/image" Target="../media/image27.jpg"/><Relationship Id="rId6" Type="http://schemas.openxmlformats.org/officeDocument/2006/relationships/hyperlink" Target="https://www.linkedin.com/in/dianne-liddell-50206286/?originalSubdomain=au" TargetMode="External"/><Relationship Id="rId7" Type="http://schemas.openxmlformats.org/officeDocument/2006/relationships/hyperlink" Target="mailto:contact@3es.org" TargetMode="External"/><Relationship Id="rId8"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 name="Shape 46"/>
        <p:cNvGrpSpPr/>
        <p:nvPr/>
      </p:nvGrpSpPr>
      <p:grpSpPr>
        <a:xfrm>
          <a:off x="0" y="0"/>
          <a:ext cx="0" cy="0"/>
          <a:chOff x="0" y="0"/>
          <a:chExt cx="0" cy="0"/>
        </a:xfrm>
      </p:grpSpPr>
      <p:sp>
        <p:nvSpPr>
          <p:cNvPr id="47" name="Google Shape;47;p1"/>
          <p:cNvSpPr txBox="1"/>
          <p:nvPr>
            <p:ph type="ctrTitle"/>
          </p:nvPr>
        </p:nvSpPr>
        <p:spPr>
          <a:xfrm>
            <a:off x="7589520" y="1026334"/>
            <a:ext cx="4219303" cy="286988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Font typeface="Calibri"/>
              <a:buNone/>
            </a:pPr>
            <a:r>
              <a:rPr lang="en-US" sz="3600"/>
              <a:t> Introducing Numeracy into the Early Years</a:t>
            </a:r>
            <a:endParaRPr/>
          </a:p>
        </p:txBody>
      </p:sp>
      <p:sp>
        <p:nvSpPr>
          <p:cNvPr id="48" name="Google Shape;48;p1"/>
          <p:cNvSpPr txBox="1"/>
          <p:nvPr>
            <p:ph idx="1" type="subTitle"/>
          </p:nvPr>
        </p:nvSpPr>
        <p:spPr>
          <a:xfrm>
            <a:off x="7707086" y="5126181"/>
            <a:ext cx="4101737" cy="149668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0070C0"/>
              </a:buClr>
              <a:buSzPts val="2400"/>
              <a:buNone/>
            </a:pPr>
            <a:r>
              <a:rPr lang="en-US"/>
              <a:t>Presenter:  Di Liddell</a:t>
            </a:r>
            <a:endParaRPr/>
          </a:p>
          <a:p>
            <a:pPr indent="0" lvl="0" marL="0" rtl="0" algn="ctr">
              <a:lnSpc>
                <a:spcPct val="90000"/>
              </a:lnSpc>
              <a:spcBef>
                <a:spcPts val="1000"/>
              </a:spcBef>
              <a:spcAft>
                <a:spcPts val="0"/>
              </a:spcAft>
              <a:buClr>
                <a:srgbClr val="0070C0"/>
              </a:buClr>
              <a:buSzPts val="2400"/>
              <a:buNone/>
            </a:pPr>
            <a:r>
              <a:t/>
            </a:r>
            <a:endParaRPr/>
          </a:p>
          <a:p>
            <a:pPr indent="0" lvl="0" marL="0" rtl="0" algn="ctr">
              <a:lnSpc>
                <a:spcPct val="90000"/>
              </a:lnSpc>
              <a:spcBef>
                <a:spcPts val="1000"/>
              </a:spcBef>
              <a:spcAft>
                <a:spcPts val="0"/>
              </a:spcAft>
              <a:buClr>
                <a:srgbClr val="0070C0"/>
              </a:buClr>
              <a:buSzPts val="2400"/>
              <a:buNone/>
            </a:pPr>
            <a:r>
              <a:rPr lang="en-US"/>
              <a:t>Date: 9th June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gdc3bf66474_0_35"/>
          <p:cNvPicPr preferRelativeResize="0"/>
          <p:nvPr/>
        </p:nvPicPr>
        <p:blipFill rotWithShape="1">
          <a:blip r:embed="rId3">
            <a:alphaModFix/>
          </a:blip>
          <a:srcRect b="0" l="0" r="0" t="0"/>
          <a:stretch/>
        </p:blipFill>
        <p:spPr>
          <a:xfrm rot="-5400000">
            <a:off x="3093788" y="910362"/>
            <a:ext cx="4783325" cy="6370700"/>
          </a:xfrm>
          <a:prstGeom prst="rect">
            <a:avLst/>
          </a:prstGeom>
          <a:noFill/>
          <a:ln>
            <a:noFill/>
          </a:ln>
        </p:spPr>
      </p:pic>
      <p:sp>
        <p:nvSpPr>
          <p:cNvPr id="118" name="Google Shape;118;gdc3bf66474_0_35"/>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Brainstorm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dc3bf66474_0_41"/>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Number Hunt</a:t>
            </a:r>
            <a:endParaRPr/>
          </a:p>
        </p:txBody>
      </p:sp>
      <p:pic>
        <p:nvPicPr>
          <p:cNvPr id="125" name="Google Shape;125;gdc3bf66474_0_41"/>
          <p:cNvPicPr preferRelativeResize="0"/>
          <p:nvPr/>
        </p:nvPicPr>
        <p:blipFill rotWithShape="1">
          <a:blip r:embed="rId3">
            <a:alphaModFix/>
          </a:blip>
          <a:srcRect b="12234" l="14615" r="7142" t="24733"/>
          <a:stretch/>
        </p:blipFill>
        <p:spPr>
          <a:xfrm>
            <a:off x="2406400" y="2275875"/>
            <a:ext cx="7226501" cy="3627800"/>
          </a:xfrm>
          <a:prstGeom prst="rect">
            <a:avLst/>
          </a:prstGeom>
          <a:noFill/>
          <a:ln>
            <a:noFill/>
          </a:ln>
        </p:spPr>
      </p:pic>
      <p:pic>
        <p:nvPicPr>
          <p:cNvPr id="126" name="Google Shape;126;gdc3bf66474_0_41"/>
          <p:cNvPicPr preferRelativeResize="0"/>
          <p:nvPr/>
        </p:nvPicPr>
        <p:blipFill rotWithShape="1">
          <a:blip r:embed="rId4">
            <a:alphaModFix/>
          </a:blip>
          <a:srcRect b="0" l="0" r="0" t="0"/>
          <a:stretch/>
        </p:blipFill>
        <p:spPr>
          <a:xfrm>
            <a:off x="451252" y="1825626"/>
            <a:ext cx="1743700" cy="2338125"/>
          </a:xfrm>
          <a:prstGeom prst="rect">
            <a:avLst/>
          </a:prstGeom>
          <a:noFill/>
          <a:ln>
            <a:noFill/>
          </a:ln>
        </p:spPr>
      </p:pic>
      <p:pic>
        <p:nvPicPr>
          <p:cNvPr id="127" name="Google Shape;127;gdc3bf66474_0_41"/>
          <p:cNvPicPr preferRelativeResize="0"/>
          <p:nvPr/>
        </p:nvPicPr>
        <p:blipFill rotWithShape="1">
          <a:blip r:embed="rId5">
            <a:alphaModFix/>
          </a:blip>
          <a:srcRect b="0" l="0" r="18065" t="3241"/>
          <a:stretch/>
        </p:blipFill>
        <p:spPr>
          <a:xfrm>
            <a:off x="451250" y="4584446"/>
            <a:ext cx="1743700" cy="1544429"/>
          </a:xfrm>
          <a:prstGeom prst="rect">
            <a:avLst/>
          </a:prstGeom>
          <a:noFill/>
          <a:ln>
            <a:noFill/>
          </a:ln>
        </p:spPr>
      </p:pic>
      <p:pic>
        <p:nvPicPr>
          <p:cNvPr id="128" name="Google Shape;128;gdc3bf66474_0_41"/>
          <p:cNvPicPr preferRelativeResize="0"/>
          <p:nvPr/>
        </p:nvPicPr>
        <p:blipFill rotWithShape="1">
          <a:blip r:embed="rId6">
            <a:alphaModFix/>
          </a:blip>
          <a:srcRect b="0" l="0" r="0" t="0"/>
          <a:stretch/>
        </p:blipFill>
        <p:spPr>
          <a:xfrm>
            <a:off x="7901875" y="1879588"/>
            <a:ext cx="3282851" cy="223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gdc3bf66474_0_47"/>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Group Reflection </a:t>
            </a:r>
            <a:endParaRPr/>
          </a:p>
        </p:txBody>
      </p:sp>
      <p:sp>
        <p:nvSpPr>
          <p:cNvPr id="135" name="Google Shape;135;gdc3bf66474_0_47"/>
          <p:cNvSpPr txBox="1"/>
          <p:nvPr>
            <p:ph idx="1" type="body"/>
          </p:nvPr>
        </p:nvSpPr>
        <p:spPr>
          <a:xfrm>
            <a:off x="838200" y="1685850"/>
            <a:ext cx="9909300" cy="1544700"/>
          </a:xfrm>
          <a:prstGeom prst="rect">
            <a:avLst/>
          </a:prstGeom>
          <a:noFill/>
          <a:ln>
            <a:noFill/>
          </a:ln>
        </p:spPr>
        <p:txBody>
          <a:bodyPr anchorCtr="0" anchor="t" bIns="45700" lIns="91425" spcFirstLastPara="1" rIns="91425" wrap="square" tIns="45700">
            <a:normAutofit fontScale="55000"/>
          </a:bodyPr>
          <a:lstStyle/>
          <a:p>
            <a:pPr indent="-405002" lvl="0" marL="457200" rtl="0" algn="l">
              <a:lnSpc>
                <a:spcPct val="100000"/>
              </a:lnSpc>
              <a:spcBef>
                <a:spcPts val="0"/>
              </a:spcBef>
              <a:spcAft>
                <a:spcPts val="0"/>
              </a:spcAft>
              <a:buClr>
                <a:srgbClr val="0070C0"/>
              </a:buClr>
              <a:buSzPct val="100000"/>
              <a:buChar char="●"/>
            </a:pPr>
            <a:r>
              <a:rPr lang="en-US" sz="5050">
                <a:solidFill>
                  <a:srgbClr val="0070C0"/>
                </a:solidFill>
              </a:rPr>
              <a:t>What did they notice about the places they found numbers? </a:t>
            </a:r>
            <a:endParaRPr sz="5050"/>
          </a:p>
          <a:p>
            <a:pPr indent="-405002" lvl="0" marL="457200" rtl="0" algn="l">
              <a:lnSpc>
                <a:spcPct val="100000"/>
              </a:lnSpc>
              <a:spcBef>
                <a:spcPts val="0"/>
              </a:spcBef>
              <a:spcAft>
                <a:spcPts val="0"/>
              </a:spcAft>
              <a:buClr>
                <a:srgbClr val="0070C0"/>
              </a:buClr>
              <a:buSzPct val="100000"/>
              <a:buChar char="●"/>
            </a:pPr>
            <a:r>
              <a:rPr lang="en-US" sz="5050">
                <a:solidFill>
                  <a:srgbClr val="0070C0"/>
                </a:solidFill>
              </a:rPr>
              <a:t>Were they surprised by their findings? </a:t>
            </a:r>
            <a:endParaRPr sz="5050">
              <a:solidFill>
                <a:srgbClr val="0070C0"/>
              </a:solidFill>
            </a:endParaRPr>
          </a:p>
          <a:p>
            <a:pPr indent="0" lvl="0" marL="0" rtl="0" algn="l">
              <a:lnSpc>
                <a:spcPct val="100000"/>
              </a:lnSpc>
              <a:spcBef>
                <a:spcPts val="0"/>
              </a:spcBef>
              <a:spcAft>
                <a:spcPts val="0"/>
              </a:spcAft>
              <a:buSzPct val="116883"/>
              <a:buNone/>
            </a:pPr>
            <a:r>
              <a:t/>
            </a:r>
            <a:endParaRPr>
              <a:solidFill>
                <a:srgbClr val="0070C0"/>
              </a:solidFill>
            </a:endParaRPr>
          </a:p>
          <a:p>
            <a:pPr indent="0" lvl="0" marL="457200" rtl="0" algn="l">
              <a:lnSpc>
                <a:spcPct val="100000"/>
              </a:lnSpc>
              <a:spcBef>
                <a:spcPts val="0"/>
              </a:spcBef>
              <a:spcAft>
                <a:spcPts val="0"/>
              </a:spcAft>
              <a:buSzPct val="116883"/>
              <a:buNone/>
            </a:pPr>
            <a:r>
              <a:t/>
            </a:r>
            <a:endParaRPr>
              <a:solidFill>
                <a:schemeClr val="accent1"/>
              </a:solidFill>
            </a:endParaRPr>
          </a:p>
        </p:txBody>
      </p:sp>
      <p:pic>
        <p:nvPicPr>
          <p:cNvPr id="136" name="Google Shape;136;gdc3bf66474_0_47"/>
          <p:cNvPicPr preferRelativeResize="0"/>
          <p:nvPr/>
        </p:nvPicPr>
        <p:blipFill rotWithShape="1">
          <a:blip r:embed="rId3">
            <a:alphaModFix/>
          </a:blip>
          <a:srcRect b="39625" l="40530" r="41528" t="31649"/>
          <a:stretch/>
        </p:blipFill>
        <p:spPr>
          <a:xfrm>
            <a:off x="8192475" y="2831475"/>
            <a:ext cx="3345350" cy="3345350"/>
          </a:xfrm>
          <a:prstGeom prst="rect">
            <a:avLst/>
          </a:prstGeom>
          <a:noFill/>
          <a:ln>
            <a:noFill/>
          </a:ln>
        </p:spPr>
      </p:pic>
      <p:sp>
        <p:nvSpPr>
          <p:cNvPr id="137" name="Google Shape;137;gdc3bf66474_0_47"/>
          <p:cNvSpPr txBox="1"/>
          <p:nvPr/>
        </p:nvSpPr>
        <p:spPr>
          <a:xfrm>
            <a:off x="838200" y="3230550"/>
            <a:ext cx="6336600" cy="831300"/>
          </a:xfrm>
          <a:prstGeom prst="rect">
            <a:avLst/>
          </a:prstGeom>
          <a:noFill/>
          <a:ln>
            <a:noFill/>
          </a:ln>
        </p:spPr>
        <p:txBody>
          <a:bodyPr anchorCtr="0" anchor="t" bIns="91425" lIns="91425" spcFirstLastPara="1" rIns="91425" wrap="square" tIns="91425">
            <a:spAutoFit/>
          </a:bodyPr>
          <a:lstStyle/>
          <a:p>
            <a:pPr indent="-406400" lvl="0" marL="457200" marR="0" rtl="0" algn="l">
              <a:lnSpc>
                <a:spcPct val="100000"/>
              </a:lnSpc>
              <a:spcBef>
                <a:spcPts val="0"/>
              </a:spcBef>
              <a:spcAft>
                <a:spcPts val="0"/>
              </a:spcAft>
              <a:buClr>
                <a:schemeClr val="accent1"/>
              </a:buClr>
              <a:buSzPts val="2800"/>
              <a:buFont typeface="Arial"/>
              <a:buChar char="●"/>
            </a:pPr>
            <a:r>
              <a:rPr b="0" i="0" lang="en-US" sz="2800" u="none" cap="none" strike="noStrike">
                <a:solidFill>
                  <a:schemeClr val="accent1"/>
                </a:solidFill>
                <a:latin typeface="Calibri"/>
                <a:ea typeface="Calibri"/>
                <a:cs typeface="Calibri"/>
                <a:sym typeface="Calibri"/>
              </a:rPr>
              <a:t>What is the purpose of the number?</a:t>
            </a:r>
            <a:endParaRPr b="0" i="0" sz="2800" u="none" cap="none" strike="noStrike">
              <a:solidFill>
                <a:schemeClr val="accen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dc3bf66474_0_53"/>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Task</a:t>
            </a:r>
            <a:endParaRPr/>
          </a:p>
        </p:txBody>
      </p:sp>
      <p:sp>
        <p:nvSpPr>
          <p:cNvPr id="144" name="Google Shape;144;gdc3bf66474_0_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chemeClr val="accent1"/>
              </a:buClr>
              <a:buSzPts val="1800"/>
              <a:buChar char="●"/>
            </a:pPr>
            <a:r>
              <a:rPr lang="en-US">
                <a:solidFill>
                  <a:schemeClr val="accent1"/>
                </a:solidFill>
              </a:rPr>
              <a:t>Using the photo/ drawing, the children created a visual representation of the number in its natural environment. </a:t>
            </a:r>
            <a:endParaRPr>
              <a:solidFill>
                <a:schemeClr val="accent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accent1"/>
              </a:solidFill>
            </a:endParaRPr>
          </a:p>
          <a:p>
            <a:pPr indent="0" lvl="0" marL="0" rtl="0" algn="l">
              <a:lnSpc>
                <a:spcPct val="115000"/>
              </a:lnSpc>
              <a:spcBef>
                <a:spcPts val="0"/>
              </a:spcBef>
              <a:spcAft>
                <a:spcPts val="0"/>
              </a:spcAft>
              <a:buClr>
                <a:schemeClr val="dk1"/>
              </a:buClr>
              <a:buSzPts val="1100"/>
              <a:buFont typeface="Arial"/>
              <a:buNone/>
            </a:pPr>
            <a:r>
              <a:t/>
            </a:r>
            <a:endParaRPr/>
          </a:p>
        </p:txBody>
      </p:sp>
      <p:pic>
        <p:nvPicPr>
          <p:cNvPr id="145" name="Google Shape;145;gdc3bf66474_0_53"/>
          <p:cNvPicPr preferRelativeResize="0"/>
          <p:nvPr/>
        </p:nvPicPr>
        <p:blipFill rotWithShape="1">
          <a:blip r:embed="rId3">
            <a:alphaModFix/>
          </a:blip>
          <a:srcRect b="24032" l="0" r="0" t="21045"/>
          <a:stretch/>
        </p:blipFill>
        <p:spPr>
          <a:xfrm>
            <a:off x="3411700" y="2888050"/>
            <a:ext cx="4469375" cy="3288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dc3bf66474_0_175"/>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Group Reflection</a:t>
            </a:r>
            <a:endParaRPr/>
          </a:p>
        </p:txBody>
      </p:sp>
      <p:sp>
        <p:nvSpPr>
          <p:cNvPr id="152" name="Google Shape;152;gdc3bf66474_0_17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100000"/>
              </a:lnSpc>
              <a:spcBef>
                <a:spcPts val="0"/>
              </a:spcBef>
              <a:spcAft>
                <a:spcPts val="0"/>
              </a:spcAft>
              <a:buClr>
                <a:schemeClr val="accent1"/>
              </a:buClr>
              <a:buSzPts val="1800"/>
              <a:buChar char="●"/>
            </a:pPr>
            <a:r>
              <a:rPr lang="en-US">
                <a:solidFill>
                  <a:schemeClr val="accent1"/>
                </a:solidFill>
              </a:rPr>
              <a:t>Children were encouraged to share their findings with the remainder of the class, emphasising the purpose and relevance of the number in its environment.</a:t>
            </a:r>
            <a:endParaRPr>
              <a:solidFill>
                <a:schemeClr val="accent1"/>
              </a:solidFill>
            </a:endParaRPr>
          </a:p>
          <a:p>
            <a:pPr indent="0" lvl="0" marL="457200" rtl="0" algn="l">
              <a:lnSpc>
                <a:spcPct val="100000"/>
              </a:lnSpc>
              <a:spcBef>
                <a:spcPts val="0"/>
              </a:spcBef>
              <a:spcAft>
                <a:spcPts val="0"/>
              </a:spcAft>
              <a:buSzPts val="1800"/>
              <a:buNone/>
            </a:pPr>
            <a:r>
              <a:t/>
            </a:r>
            <a:endParaRPr>
              <a:solidFill>
                <a:schemeClr val="accent1"/>
              </a:solidFill>
            </a:endParaRPr>
          </a:p>
          <a:p>
            <a:pPr indent="-406400" lvl="0" marL="457200" rtl="0" algn="l">
              <a:lnSpc>
                <a:spcPct val="100000"/>
              </a:lnSpc>
              <a:spcBef>
                <a:spcPts val="0"/>
              </a:spcBef>
              <a:spcAft>
                <a:spcPts val="0"/>
              </a:spcAft>
              <a:buClr>
                <a:schemeClr val="accent1"/>
              </a:buClr>
              <a:buSzPts val="2800"/>
              <a:buFont typeface="Calibri"/>
              <a:buChar char="●"/>
            </a:pPr>
            <a:r>
              <a:rPr lang="en-US" u="sng">
                <a:solidFill>
                  <a:srgbClr val="01AFD1"/>
                </a:solidFill>
                <a:hlinkClick r:id="rId3">
                  <a:extLst>
                    <a:ext uri="{A12FA001-AC4F-418D-AE19-62706E023703}">
                      <ahyp:hlinkClr val="tx"/>
                    </a:ext>
                  </a:extLst>
                </a:hlinkClick>
              </a:rPr>
              <a:t>Number Detectives</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e035c740da_0_6"/>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Key takeaways</a:t>
            </a:r>
            <a:endParaRPr/>
          </a:p>
        </p:txBody>
      </p:sp>
      <p:sp>
        <p:nvSpPr>
          <p:cNvPr id="159" name="Google Shape;159;ge035c740da_0_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Simple</a:t>
            </a:r>
            <a:endParaRPr/>
          </a:p>
          <a:p>
            <a:pPr indent="0" lvl="0" marL="45720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pic>
        <p:nvPicPr>
          <p:cNvPr id="160" name="Google Shape;160;ge035c740da_0_6"/>
          <p:cNvPicPr preferRelativeResize="0"/>
          <p:nvPr/>
        </p:nvPicPr>
        <p:blipFill>
          <a:blip r:embed="rId3">
            <a:alphaModFix/>
          </a:blip>
          <a:stretch>
            <a:fillRect/>
          </a:stretch>
        </p:blipFill>
        <p:spPr>
          <a:xfrm>
            <a:off x="2358025" y="2745649"/>
            <a:ext cx="7124500" cy="3918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dc3bf66474_0_181"/>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sz="3400"/>
              <a:t>The creation of play based learning spaces</a:t>
            </a:r>
            <a:endParaRPr sz="3400"/>
          </a:p>
        </p:txBody>
      </p:sp>
      <p:sp>
        <p:nvSpPr>
          <p:cNvPr id="167" name="Google Shape;167;gdc3bf66474_0_181"/>
          <p:cNvSpPr txBox="1"/>
          <p:nvPr>
            <p:ph idx="1" type="body"/>
          </p:nvPr>
        </p:nvSpPr>
        <p:spPr>
          <a:xfrm>
            <a:off x="838200" y="1778000"/>
            <a:ext cx="10515600" cy="4351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15000"/>
              </a:lnSpc>
              <a:spcBef>
                <a:spcPts val="0"/>
              </a:spcBef>
              <a:spcAft>
                <a:spcPts val="0"/>
              </a:spcAft>
              <a:buSzPct val="32982"/>
              <a:buNone/>
            </a:pPr>
            <a:r>
              <a:rPr b="1" lang="en-US" sz="5900">
                <a:solidFill>
                  <a:schemeClr val="dk1"/>
                </a:solidFill>
              </a:rPr>
              <a:t>Play is one of the most important ways in which young children gain essential knowledge and skills. </a:t>
            </a:r>
            <a:endParaRPr b="1" sz="5900">
              <a:solidFill>
                <a:schemeClr val="dk1"/>
              </a:solidFill>
            </a:endParaRPr>
          </a:p>
          <a:p>
            <a:pPr indent="0" lvl="0" marL="0" rtl="0" algn="ctr">
              <a:lnSpc>
                <a:spcPct val="115000"/>
              </a:lnSpc>
              <a:spcBef>
                <a:spcPts val="0"/>
              </a:spcBef>
              <a:spcAft>
                <a:spcPts val="0"/>
              </a:spcAft>
              <a:buClr>
                <a:schemeClr val="dk1"/>
              </a:buClr>
              <a:buSzPts val="1018"/>
              <a:buFont typeface="Arial"/>
              <a:buNone/>
            </a:pPr>
            <a:r>
              <a:t/>
            </a:r>
            <a:endParaRPr b="1" sz="5900">
              <a:solidFill>
                <a:schemeClr val="dk1"/>
              </a:solidFill>
            </a:endParaRPr>
          </a:p>
          <a:p>
            <a:pPr indent="0" lvl="0" marL="0" rtl="0" algn="r">
              <a:lnSpc>
                <a:spcPct val="115000"/>
              </a:lnSpc>
              <a:spcBef>
                <a:spcPts val="0"/>
              </a:spcBef>
              <a:spcAft>
                <a:spcPts val="0"/>
              </a:spcAft>
              <a:buClr>
                <a:schemeClr val="dk1"/>
              </a:buClr>
              <a:buSzPct val="91666"/>
              <a:buFont typeface="Arial"/>
              <a:buNone/>
            </a:pPr>
            <a:r>
              <a:rPr lang="en-US" sz="1200">
                <a:solidFill>
                  <a:srgbClr val="011A28"/>
                </a:solidFill>
                <a:highlight>
                  <a:srgbClr val="FFFFFF"/>
                </a:highlight>
                <a:latin typeface="Arial"/>
                <a:ea typeface="Arial"/>
                <a:cs typeface="Arial"/>
                <a:sym typeface="Arial"/>
              </a:rPr>
              <a:t>United Nations Children’s Fund (UNICEF). (2018). </a:t>
            </a:r>
            <a:r>
              <a:rPr i="1" lang="en-US" sz="1200">
                <a:solidFill>
                  <a:srgbClr val="011A28"/>
                </a:solidFill>
                <a:highlight>
                  <a:srgbClr val="FFFFFF"/>
                </a:highlight>
                <a:latin typeface="Arial"/>
                <a:ea typeface="Arial"/>
                <a:cs typeface="Arial"/>
                <a:sym typeface="Arial"/>
              </a:rPr>
              <a:t>Learning through play</a:t>
            </a:r>
            <a:r>
              <a:rPr lang="en-US" sz="1200">
                <a:solidFill>
                  <a:srgbClr val="011A28"/>
                </a:solidFill>
                <a:highlight>
                  <a:srgbClr val="FFFFFF"/>
                </a:highlight>
                <a:latin typeface="Arial"/>
                <a:ea typeface="Arial"/>
                <a:cs typeface="Arial"/>
                <a:sym typeface="Arial"/>
              </a:rPr>
              <a:t>. Retrieved from https://www.unicef.org/sites/default/files/2018-12/UNICEF-Lego-Foundation-Learning-through-Play.pdf</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gdc3bf66474_0_65"/>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Exploring play spaces</a:t>
            </a:r>
            <a:endParaRPr/>
          </a:p>
        </p:txBody>
      </p:sp>
      <p:sp>
        <p:nvSpPr>
          <p:cNvPr id="174" name="Google Shape;174;gdc3bf66474_0_65"/>
          <p:cNvSpPr txBox="1"/>
          <p:nvPr>
            <p:ph idx="1" type="body"/>
          </p:nvPr>
        </p:nvSpPr>
        <p:spPr>
          <a:xfrm>
            <a:off x="838200" y="1825625"/>
            <a:ext cx="3873900" cy="43512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mathematical concepts could be explored here?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learning outcomes could be addressed through this explorative play experience?</a:t>
            </a:r>
            <a:endParaRPr sz="2200">
              <a:solidFill>
                <a:srgbClr val="0070C0"/>
              </a:solidFill>
            </a:endParaRPr>
          </a:p>
        </p:txBody>
      </p:sp>
      <p:pic>
        <p:nvPicPr>
          <p:cNvPr id="175" name="Google Shape;175;gdc3bf66474_0_65"/>
          <p:cNvPicPr preferRelativeResize="0"/>
          <p:nvPr/>
        </p:nvPicPr>
        <p:blipFill rotWithShape="1">
          <a:blip r:embed="rId3">
            <a:alphaModFix/>
          </a:blip>
          <a:srcRect b="0" l="0" r="0" t="0"/>
          <a:stretch/>
        </p:blipFill>
        <p:spPr>
          <a:xfrm>
            <a:off x="4853176" y="1690575"/>
            <a:ext cx="6408801" cy="4806601"/>
          </a:xfrm>
          <a:prstGeom prst="rect">
            <a:avLst/>
          </a:prstGeom>
          <a:noFill/>
          <a:ln>
            <a:noFill/>
          </a:ln>
        </p:spPr>
      </p:pic>
      <p:sp>
        <p:nvSpPr>
          <p:cNvPr id="176" name="Google Shape;176;gdc3bf66474_0_65"/>
          <p:cNvSpPr txBox="1"/>
          <p:nvPr/>
        </p:nvSpPr>
        <p:spPr>
          <a:xfrm>
            <a:off x="1204650" y="2797800"/>
            <a:ext cx="31410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900" u="none" cap="none" strike="noStrike">
                <a:solidFill>
                  <a:schemeClr val="dk1"/>
                </a:solidFill>
                <a:latin typeface="Caveat"/>
                <a:ea typeface="Caveat"/>
                <a:cs typeface="Caveat"/>
                <a:sym typeface="Caveat"/>
              </a:rPr>
              <a:t>measurement, weight, mass, height, length, capacity, </a:t>
            </a:r>
            <a:endParaRPr b="1" i="0" sz="1900" u="none" cap="none" strike="noStrike">
              <a:solidFill>
                <a:srgbClr val="000000"/>
              </a:solidFill>
              <a:latin typeface="Caveat"/>
              <a:ea typeface="Caveat"/>
              <a:cs typeface="Caveat"/>
              <a:sym typeface="Caveat"/>
            </a:endParaRPr>
          </a:p>
        </p:txBody>
      </p:sp>
      <p:sp>
        <p:nvSpPr>
          <p:cNvPr id="177" name="Google Shape;177;gdc3bf66474_0_65"/>
          <p:cNvSpPr txBox="1"/>
          <p:nvPr/>
        </p:nvSpPr>
        <p:spPr>
          <a:xfrm>
            <a:off x="1204650" y="5206275"/>
            <a:ext cx="3141000" cy="1800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222222"/>
                </a:solidFill>
                <a:latin typeface="Caveat"/>
                <a:ea typeface="Caveat"/>
                <a:cs typeface="Caveat"/>
                <a:sym typeface="Caveat"/>
              </a:rPr>
              <a:t>Use direct and indirect comparisons to decide which is longer, heavier or holds more, and explain reasoning in everyday language </a:t>
            </a:r>
            <a:r>
              <a:rPr b="1" i="0" lang="en-US" sz="1900" u="none" cap="none" strike="noStrike">
                <a:solidFill>
                  <a:srgbClr val="00629B"/>
                </a:solidFill>
                <a:uFill>
                  <a:noFill/>
                </a:uFill>
                <a:latin typeface="Caveat"/>
                <a:ea typeface="Caveat"/>
                <a:cs typeface="Caveat"/>
                <a:sym typeface="Caveat"/>
                <a:hlinkClick r:id="rId4">
                  <a:extLst>
                    <a:ext uri="{A12FA001-AC4F-418D-AE19-62706E023703}">
                      <ahyp:hlinkClr val="tx"/>
                    </a:ext>
                  </a:extLst>
                </a:hlinkClick>
              </a:rPr>
              <a:t>(ACMMG006</a:t>
            </a:r>
            <a:r>
              <a:rPr b="1" i="0" lang="en-US" sz="1900" u="none" cap="none" strike="noStrike">
                <a:solidFill>
                  <a:srgbClr val="00629B"/>
                </a:solidFill>
                <a:latin typeface="Caveat"/>
                <a:ea typeface="Caveat"/>
                <a:cs typeface="Caveat"/>
                <a:sym typeface="Caveat"/>
              </a:rPr>
              <a:t>)</a:t>
            </a:r>
            <a:endParaRPr b="1" i="0" sz="1900" u="none" cap="none" strike="noStrike">
              <a:solidFill>
                <a:srgbClr val="00629B"/>
              </a:solidFill>
              <a:latin typeface="Caveat"/>
              <a:ea typeface="Caveat"/>
              <a:cs typeface="Caveat"/>
              <a:sym typeface="Caveat"/>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dc3bf66474_0_71"/>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a:t>Exploring play spaces</a:t>
            </a:r>
            <a:endParaRPr/>
          </a:p>
        </p:txBody>
      </p:sp>
      <p:pic>
        <p:nvPicPr>
          <p:cNvPr id="184" name="Google Shape;184;gdc3bf66474_0_71"/>
          <p:cNvPicPr preferRelativeResize="0"/>
          <p:nvPr/>
        </p:nvPicPr>
        <p:blipFill rotWithShape="1">
          <a:blip r:embed="rId3">
            <a:alphaModFix/>
          </a:blip>
          <a:srcRect b="0" l="0" r="0" t="0"/>
          <a:stretch/>
        </p:blipFill>
        <p:spPr>
          <a:xfrm>
            <a:off x="5790350" y="1891675"/>
            <a:ext cx="5625477" cy="4219100"/>
          </a:xfrm>
          <a:prstGeom prst="rect">
            <a:avLst/>
          </a:prstGeom>
          <a:noFill/>
          <a:ln>
            <a:noFill/>
          </a:ln>
        </p:spPr>
      </p:pic>
      <p:sp>
        <p:nvSpPr>
          <p:cNvPr id="185" name="Google Shape;185;gdc3bf66474_0_71"/>
          <p:cNvSpPr txBox="1"/>
          <p:nvPr>
            <p:ph idx="1" type="body"/>
          </p:nvPr>
        </p:nvSpPr>
        <p:spPr>
          <a:xfrm>
            <a:off x="838200" y="1825625"/>
            <a:ext cx="4725300" cy="43512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mathematical concepts could be explored here?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learning outcomes could be addressed through this explorative play experience?</a:t>
            </a:r>
            <a:endParaRPr sz="2200">
              <a:solidFill>
                <a:srgbClr val="0070C0"/>
              </a:solidFill>
            </a:endParaRPr>
          </a:p>
        </p:txBody>
      </p:sp>
      <p:sp>
        <p:nvSpPr>
          <p:cNvPr id="186" name="Google Shape;186;gdc3bf66474_0_71"/>
          <p:cNvSpPr txBox="1"/>
          <p:nvPr/>
        </p:nvSpPr>
        <p:spPr>
          <a:xfrm>
            <a:off x="1204650" y="2736025"/>
            <a:ext cx="41892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veat"/>
                <a:ea typeface="Caveat"/>
                <a:cs typeface="Caveat"/>
                <a:sym typeface="Caveat"/>
              </a:rPr>
              <a:t>numeral recognition, number quantities, number names </a:t>
            </a:r>
            <a:endParaRPr b="1" i="0" sz="1900" u="none" cap="none" strike="noStrike">
              <a:solidFill>
                <a:srgbClr val="000000"/>
              </a:solidFill>
              <a:latin typeface="Caveat"/>
              <a:ea typeface="Caveat"/>
              <a:cs typeface="Caveat"/>
              <a:sym typeface="Caveat"/>
            </a:endParaRPr>
          </a:p>
        </p:txBody>
      </p:sp>
      <p:sp>
        <p:nvSpPr>
          <p:cNvPr id="187" name="Google Shape;187;gdc3bf66474_0_71"/>
          <p:cNvSpPr txBox="1"/>
          <p:nvPr/>
        </p:nvSpPr>
        <p:spPr>
          <a:xfrm>
            <a:off x="1204650" y="4774975"/>
            <a:ext cx="4266300" cy="115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222222"/>
                </a:solidFill>
                <a:latin typeface="Caveat"/>
                <a:ea typeface="Caveat"/>
                <a:cs typeface="Caveat"/>
                <a:sym typeface="Caveat"/>
              </a:rPr>
              <a:t>Connect number names, numerals and quantities, including zero, initially up to 10 and then beyond </a:t>
            </a:r>
            <a:r>
              <a:rPr b="1" i="0" lang="en-US" sz="2100" u="none" cap="none" strike="noStrike">
                <a:solidFill>
                  <a:srgbClr val="00629B"/>
                </a:solidFill>
                <a:uFill>
                  <a:noFill/>
                </a:uFill>
                <a:latin typeface="Caveat"/>
                <a:ea typeface="Caveat"/>
                <a:cs typeface="Caveat"/>
                <a:sym typeface="Caveat"/>
                <a:hlinkClick r:id="rId4">
                  <a:extLst>
                    <a:ext uri="{A12FA001-AC4F-418D-AE19-62706E023703}">
                      <ahyp:hlinkClr val="tx"/>
                    </a:ext>
                  </a:extLst>
                </a:hlinkClick>
              </a:rPr>
              <a:t>(ACMNA002</a:t>
            </a:r>
            <a:r>
              <a:rPr b="1" i="0" lang="en-US" sz="2100" u="none" cap="none" strike="noStrike">
                <a:solidFill>
                  <a:srgbClr val="000000"/>
                </a:solidFill>
                <a:latin typeface="Caveat"/>
                <a:ea typeface="Caveat"/>
                <a:cs typeface="Caveat"/>
                <a:sym typeface="Caveat"/>
              </a:rPr>
              <a:t>)</a:t>
            </a:r>
            <a:endParaRPr b="1" i="0" sz="2100" u="none" cap="none" strike="noStrike">
              <a:solidFill>
                <a:srgbClr val="00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dc3bf66474_0_96"/>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a:t>Exploring play spaces</a:t>
            </a:r>
            <a:endParaRPr/>
          </a:p>
        </p:txBody>
      </p:sp>
      <p:pic>
        <p:nvPicPr>
          <p:cNvPr id="194" name="Google Shape;194;gdc3bf66474_0_96"/>
          <p:cNvPicPr preferRelativeResize="0"/>
          <p:nvPr/>
        </p:nvPicPr>
        <p:blipFill rotWithShape="1">
          <a:blip r:embed="rId3">
            <a:alphaModFix/>
          </a:blip>
          <a:srcRect b="0" l="0" r="0" t="0"/>
          <a:stretch/>
        </p:blipFill>
        <p:spPr>
          <a:xfrm>
            <a:off x="5637377" y="1761600"/>
            <a:ext cx="5644047" cy="4230299"/>
          </a:xfrm>
          <a:prstGeom prst="rect">
            <a:avLst/>
          </a:prstGeom>
          <a:noFill/>
          <a:ln>
            <a:noFill/>
          </a:ln>
        </p:spPr>
      </p:pic>
      <p:sp>
        <p:nvSpPr>
          <p:cNvPr id="195" name="Google Shape;195;gdc3bf66474_0_96"/>
          <p:cNvSpPr txBox="1"/>
          <p:nvPr/>
        </p:nvSpPr>
        <p:spPr>
          <a:xfrm>
            <a:off x="1204650" y="2573100"/>
            <a:ext cx="42816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veat"/>
                <a:ea typeface="Caveat"/>
                <a:cs typeface="Caveat"/>
                <a:sym typeface="Caveat"/>
              </a:rPr>
              <a:t>one to one correspondence, counting sequences, recognising numerals, creating numbers</a:t>
            </a:r>
            <a:endParaRPr b="1" i="0" sz="1900" u="none" cap="none" strike="noStrike">
              <a:solidFill>
                <a:srgbClr val="000000"/>
              </a:solidFill>
              <a:latin typeface="Caveat"/>
              <a:ea typeface="Caveat"/>
              <a:cs typeface="Caveat"/>
              <a:sym typeface="Caveat"/>
            </a:endParaRPr>
          </a:p>
        </p:txBody>
      </p:sp>
      <p:sp>
        <p:nvSpPr>
          <p:cNvPr id="196" name="Google Shape;196;gdc3bf66474_0_96"/>
          <p:cNvSpPr txBox="1"/>
          <p:nvPr>
            <p:ph idx="1" type="body"/>
          </p:nvPr>
        </p:nvSpPr>
        <p:spPr>
          <a:xfrm>
            <a:off x="802050" y="1888725"/>
            <a:ext cx="4684200" cy="43512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mathematical concepts could be explored here?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learning outcomes could be addressed through this explorative play experience?</a:t>
            </a:r>
            <a:endParaRPr sz="2200">
              <a:solidFill>
                <a:srgbClr val="0070C0"/>
              </a:solidFill>
            </a:endParaRPr>
          </a:p>
        </p:txBody>
      </p:sp>
      <p:sp>
        <p:nvSpPr>
          <p:cNvPr id="197" name="Google Shape;197;gdc3bf66474_0_96"/>
          <p:cNvSpPr txBox="1"/>
          <p:nvPr/>
        </p:nvSpPr>
        <p:spPr>
          <a:xfrm>
            <a:off x="1204650" y="4885425"/>
            <a:ext cx="4112400" cy="1354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222222"/>
                </a:solidFill>
                <a:latin typeface="Caveat"/>
                <a:ea typeface="Caveat"/>
                <a:cs typeface="Caveat"/>
                <a:sym typeface="Caveat"/>
              </a:rPr>
              <a:t>Establish understanding of the language and processes of counting by naming numbers in sequences, initially to and from 20, moving from  any starting </a:t>
            </a:r>
            <a:r>
              <a:rPr b="1" i="0" lang="en-US" sz="1900" u="none" cap="none" strike="noStrike">
                <a:solidFill>
                  <a:srgbClr val="00629B"/>
                </a:solidFill>
                <a:latin typeface="Caveat"/>
                <a:ea typeface="Caveat"/>
                <a:cs typeface="Caveat"/>
                <a:sym typeface="Caveat"/>
              </a:rPr>
              <a:t>point</a:t>
            </a:r>
            <a:r>
              <a:rPr b="1" i="0" lang="en-US" sz="1900" u="none" cap="none" strike="noStrike">
                <a:solidFill>
                  <a:srgbClr val="222222"/>
                </a:solidFill>
                <a:latin typeface="Caveat"/>
                <a:ea typeface="Caveat"/>
                <a:cs typeface="Caveat"/>
                <a:sym typeface="Caveat"/>
              </a:rPr>
              <a:t> </a:t>
            </a:r>
            <a:r>
              <a:rPr b="1" i="0" lang="en-US" sz="1900" u="none" cap="none" strike="noStrike">
                <a:solidFill>
                  <a:srgbClr val="00629B"/>
                </a:solidFill>
                <a:uFill>
                  <a:noFill/>
                </a:uFill>
                <a:latin typeface="Caveat"/>
                <a:ea typeface="Caveat"/>
                <a:cs typeface="Caveat"/>
                <a:sym typeface="Caveat"/>
                <a:hlinkClick r:id="rId4">
                  <a:extLst>
                    <a:ext uri="{A12FA001-AC4F-418D-AE19-62706E023703}">
                      <ahyp:hlinkClr val="tx"/>
                    </a:ext>
                  </a:extLst>
                </a:hlinkClick>
              </a:rPr>
              <a:t>(ACMNA001</a:t>
            </a:r>
            <a:endParaRPr b="1" i="0" sz="1900" u="none" cap="none" strike="noStrike">
              <a:solidFill>
                <a:srgbClr val="00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gdc3bf66474_0_1"/>
          <p:cNvSpPr txBox="1"/>
          <p:nvPr>
            <p:ph type="title"/>
          </p:nvPr>
        </p:nvSpPr>
        <p:spPr>
          <a:xfrm>
            <a:off x="278050" y="274300"/>
            <a:ext cx="6958500" cy="103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52631"/>
              <a:buNone/>
            </a:pPr>
            <a:r>
              <a:rPr b="0" lang="en-US" sz="3800">
                <a:solidFill>
                  <a:srgbClr val="01AFD1"/>
                </a:solidFill>
                <a:latin typeface="Oswald"/>
                <a:ea typeface="Oswald"/>
                <a:cs typeface="Oswald"/>
                <a:sym typeface="Oswald"/>
              </a:rPr>
              <a:t> Introducing Numeracy into the Early Years (Kinder - Grade 2)</a:t>
            </a:r>
            <a:endParaRPr>
              <a:solidFill>
                <a:srgbClr val="01AFD1"/>
              </a:solidFill>
            </a:endParaRPr>
          </a:p>
        </p:txBody>
      </p:sp>
      <p:pic>
        <p:nvPicPr>
          <p:cNvPr id="55" name="Google Shape;55;gdc3bf66474_0_1"/>
          <p:cNvPicPr preferRelativeResize="0"/>
          <p:nvPr/>
        </p:nvPicPr>
        <p:blipFill rotWithShape="1">
          <a:blip r:embed="rId3">
            <a:alphaModFix/>
          </a:blip>
          <a:srcRect b="0" l="0" r="0" t="0"/>
          <a:stretch/>
        </p:blipFill>
        <p:spPr>
          <a:xfrm>
            <a:off x="9486160" y="4179366"/>
            <a:ext cx="1867647" cy="1666645"/>
          </a:xfrm>
          <a:prstGeom prst="rect">
            <a:avLst/>
          </a:prstGeom>
          <a:noFill/>
          <a:ln>
            <a:noFill/>
          </a:ln>
        </p:spPr>
      </p:pic>
      <p:sp>
        <p:nvSpPr>
          <p:cNvPr id="56" name="Google Shape;56;gdc3bf66474_0_1"/>
          <p:cNvSpPr txBox="1"/>
          <p:nvPr/>
        </p:nvSpPr>
        <p:spPr>
          <a:xfrm>
            <a:off x="8708634" y="6059015"/>
            <a:ext cx="3422700" cy="55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Oswald"/>
              <a:buNone/>
            </a:pPr>
            <a:r>
              <a:rPr b="1" i="0" lang="en-US" sz="2400" u="none" cap="none" strike="noStrike">
                <a:solidFill>
                  <a:srgbClr val="547DB7"/>
                </a:solidFill>
                <a:highlight>
                  <a:srgbClr val="FFFFFF"/>
                </a:highlight>
                <a:latin typeface="Oswald"/>
                <a:ea typeface="Oswald"/>
                <a:cs typeface="Oswald"/>
                <a:sym typeface="Oswald"/>
              </a:rPr>
              <a:t>www.3es.org</a:t>
            </a:r>
            <a:endParaRPr b="0" i="0" sz="1400" u="none" cap="none" strike="noStrike">
              <a:solidFill>
                <a:srgbClr val="000000"/>
              </a:solidFill>
              <a:highlight>
                <a:srgbClr val="FFFFFF"/>
              </a:highlight>
              <a:latin typeface="Arial"/>
              <a:ea typeface="Arial"/>
              <a:cs typeface="Arial"/>
              <a:sym typeface="Arial"/>
            </a:endParaRPr>
          </a:p>
        </p:txBody>
      </p:sp>
      <p:pic>
        <p:nvPicPr>
          <p:cNvPr id="57" name="Google Shape;57;gdc3bf66474_0_1"/>
          <p:cNvPicPr preferRelativeResize="0"/>
          <p:nvPr/>
        </p:nvPicPr>
        <p:blipFill rotWithShape="1">
          <a:blip r:embed="rId4">
            <a:alphaModFix/>
          </a:blip>
          <a:srcRect b="0" l="0" r="0" t="0"/>
          <a:stretch/>
        </p:blipFill>
        <p:spPr>
          <a:xfrm>
            <a:off x="574750" y="4581650"/>
            <a:ext cx="3736453" cy="1807026"/>
          </a:xfrm>
          <a:prstGeom prst="rect">
            <a:avLst/>
          </a:prstGeom>
          <a:noFill/>
          <a:ln>
            <a:noFill/>
          </a:ln>
        </p:spPr>
      </p:pic>
      <p:pic>
        <p:nvPicPr>
          <p:cNvPr id="58" name="Google Shape;58;gdc3bf66474_0_1"/>
          <p:cNvPicPr preferRelativeResize="0"/>
          <p:nvPr/>
        </p:nvPicPr>
        <p:blipFill rotWithShape="1">
          <a:blip r:embed="rId5">
            <a:alphaModFix/>
          </a:blip>
          <a:srcRect b="0" l="0" r="0" t="0"/>
          <a:stretch/>
        </p:blipFill>
        <p:spPr>
          <a:xfrm>
            <a:off x="5183426" y="1314100"/>
            <a:ext cx="3736450" cy="4828485"/>
          </a:xfrm>
          <a:prstGeom prst="rect">
            <a:avLst/>
          </a:prstGeom>
          <a:noFill/>
          <a:ln>
            <a:noFill/>
          </a:ln>
        </p:spPr>
      </p:pic>
      <p:pic>
        <p:nvPicPr>
          <p:cNvPr id="59" name="Google Shape;59;gdc3bf66474_0_1"/>
          <p:cNvPicPr preferRelativeResize="0"/>
          <p:nvPr/>
        </p:nvPicPr>
        <p:blipFill rotWithShape="1">
          <a:blip r:embed="rId6">
            <a:alphaModFix/>
          </a:blip>
          <a:srcRect b="0" l="0" r="0" t="0"/>
          <a:stretch/>
        </p:blipFill>
        <p:spPr>
          <a:xfrm>
            <a:off x="1303175" y="1745577"/>
            <a:ext cx="1966874" cy="2585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dc3bf66474_0_90"/>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Arial"/>
              <a:buNone/>
            </a:pPr>
            <a:r>
              <a:rPr lang="en-US"/>
              <a:t>Exploring play spaces</a:t>
            </a:r>
            <a:endParaRPr/>
          </a:p>
        </p:txBody>
      </p:sp>
      <p:pic>
        <p:nvPicPr>
          <p:cNvPr id="204" name="Google Shape;204;gdc3bf66474_0_90"/>
          <p:cNvPicPr preferRelativeResize="0"/>
          <p:nvPr/>
        </p:nvPicPr>
        <p:blipFill rotWithShape="1">
          <a:blip r:embed="rId3">
            <a:alphaModFix/>
          </a:blip>
          <a:srcRect b="27132" l="0" r="0" t="27023"/>
          <a:stretch/>
        </p:blipFill>
        <p:spPr>
          <a:xfrm>
            <a:off x="8907800" y="3729525"/>
            <a:ext cx="2935751" cy="2912726"/>
          </a:xfrm>
          <a:prstGeom prst="rect">
            <a:avLst/>
          </a:prstGeom>
          <a:noFill/>
          <a:ln>
            <a:noFill/>
          </a:ln>
        </p:spPr>
      </p:pic>
      <p:sp>
        <p:nvSpPr>
          <p:cNvPr id="205" name="Google Shape;205;gdc3bf66474_0_90"/>
          <p:cNvSpPr txBox="1"/>
          <p:nvPr>
            <p:ph idx="1" type="body"/>
          </p:nvPr>
        </p:nvSpPr>
        <p:spPr>
          <a:xfrm>
            <a:off x="406675" y="1856450"/>
            <a:ext cx="4740600" cy="43512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mathematical concepts could be explored here?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0" lvl="0" marL="0" rtl="0" algn="l">
              <a:lnSpc>
                <a:spcPct val="100000"/>
              </a:lnSpc>
              <a:spcBef>
                <a:spcPts val="0"/>
              </a:spcBef>
              <a:spcAft>
                <a:spcPts val="0"/>
              </a:spcAft>
              <a:buSzPts val="1800"/>
              <a:buNone/>
            </a:pPr>
            <a:r>
              <a:t/>
            </a:r>
            <a:endParaRPr sz="2200">
              <a:solidFill>
                <a:srgbClr val="0070C0"/>
              </a:solidFill>
            </a:endParaRPr>
          </a:p>
          <a:p>
            <a:pPr indent="-368300" lvl="0" marL="457200" rtl="0" algn="l">
              <a:lnSpc>
                <a:spcPct val="100000"/>
              </a:lnSpc>
              <a:spcBef>
                <a:spcPts val="0"/>
              </a:spcBef>
              <a:spcAft>
                <a:spcPts val="0"/>
              </a:spcAft>
              <a:buClr>
                <a:srgbClr val="0070C0"/>
              </a:buClr>
              <a:buSzPts val="2200"/>
              <a:buChar char="●"/>
            </a:pPr>
            <a:r>
              <a:rPr lang="en-US" sz="2200">
                <a:solidFill>
                  <a:srgbClr val="0070C0"/>
                </a:solidFill>
              </a:rPr>
              <a:t>What learning outcomes could be addressed through this explorative play experience?</a:t>
            </a:r>
            <a:endParaRPr sz="2200">
              <a:solidFill>
                <a:srgbClr val="0070C0"/>
              </a:solidFill>
            </a:endParaRPr>
          </a:p>
        </p:txBody>
      </p:sp>
      <p:pic>
        <p:nvPicPr>
          <p:cNvPr id="206" name="Google Shape;206;gdc3bf66474_0_90"/>
          <p:cNvPicPr preferRelativeResize="0"/>
          <p:nvPr/>
        </p:nvPicPr>
        <p:blipFill rotWithShape="1">
          <a:blip r:embed="rId4">
            <a:alphaModFix/>
          </a:blip>
          <a:srcRect b="27977" l="0" r="0" t="27977"/>
          <a:stretch/>
        </p:blipFill>
        <p:spPr>
          <a:xfrm>
            <a:off x="5338400" y="1341602"/>
            <a:ext cx="4062474" cy="3872548"/>
          </a:xfrm>
          <a:prstGeom prst="rect">
            <a:avLst/>
          </a:prstGeom>
          <a:noFill/>
          <a:ln>
            <a:noFill/>
          </a:ln>
        </p:spPr>
      </p:pic>
      <p:sp>
        <p:nvSpPr>
          <p:cNvPr id="207" name="Google Shape;207;gdc3bf66474_0_90"/>
          <p:cNvSpPr txBox="1"/>
          <p:nvPr/>
        </p:nvSpPr>
        <p:spPr>
          <a:xfrm>
            <a:off x="726900" y="4790400"/>
            <a:ext cx="4266300" cy="115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rgbClr val="222222"/>
                </a:solidFill>
                <a:latin typeface="Caveat"/>
                <a:ea typeface="Caveat"/>
                <a:cs typeface="Caveat"/>
                <a:sym typeface="Caveat"/>
              </a:rPr>
              <a:t>Connect number names, numerals and quantities, including zero, initially up to 10 and then beyond </a:t>
            </a:r>
            <a:r>
              <a:rPr b="1" i="0" lang="en-US" sz="2100" u="none" cap="none" strike="noStrike">
                <a:solidFill>
                  <a:srgbClr val="00629B"/>
                </a:solidFill>
                <a:uFill>
                  <a:noFill/>
                </a:uFill>
                <a:latin typeface="Caveat"/>
                <a:ea typeface="Caveat"/>
                <a:cs typeface="Caveat"/>
                <a:sym typeface="Caveat"/>
                <a:hlinkClick r:id="rId5">
                  <a:extLst>
                    <a:ext uri="{A12FA001-AC4F-418D-AE19-62706E023703}">
                      <ahyp:hlinkClr val="tx"/>
                    </a:ext>
                  </a:extLst>
                </a:hlinkClick>
              </a:rPr>
              <a:t>(ACMNA002</a:t>
            </a:r>
            <a:r>
              <a:rPr b="1" i="0" lang="en-US" sz="2100" u="none" cap="none" strike="noStrike">
                <a:solidFill>
                  <a:srgbClr val="000000"/>
                </a:solidFill>
                <a:latin typeface="Caveat"/>
                <a:ea typeface="Caveat"/>
                <a:cs typeface="Caveat"/>
                <a:sym typeface="Caveat"/>
              </a:rPr>
              <a:t>)</a:t>
            </a:r>
            <a:endParaRPr b="1" i="0" sz="2100" u="none" cap="none" strike="noStrike">
              <a:solidFill>
                <a:srgbClr val="000000"/>
              </a:solidFill>
              <a:latin typeface="Caveat"/>
              <a:ea typeface="Caveat"/>
              <a:cs typeface="Caveat"/>
              <a:sym typeface="Caveat"/>
            </a:endParaRPr>
          </a:p>
        </p:txBody>
      </p:sp>
      <p:sp>
        <p:nvSpPr>
          <p:cNvPr id="208" name="Google Shape;208;gdc3bf66474_0_90"/>
          <p:cNvSpPr txBox="1"/>
          <p:nvPr/>
        </p:nvSpPr>
        <p:spPr>
          <a:xfrm>
            <a:off x="765450" y="2712900"/>
            <a:ext cx="41892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veat"/>
                <a:ea typeface="Caveat"/>
                <a:cs typeface="Caveat"/>
                <a:sym typeface="Caveat"/>
              </a:rPr>
              <a:t>numeral recognition, number quantities, number names </a:t>
            </a:r>
            <a:endParaRPr b="1" i="0" sz="1900" u="none" cap="none" strike="noStrike">
              <a:solidFill>
                <a:srgbClr val="000000"/>
              </a:solidFill>
              <a:latin typeface="Caveat"/>
              <a:ea typeface="Caveat"/>
              <a:cs typeface="Caveat"/>
              <a:sym typeface="Cave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dc3bf66474_0_77"/>
          <p:cNvSpPr txBox="1"/>
          <p:nvPr>
            <p:ph type="title"/>
          </p:nvPr>
        </p:nvSpPr>
        <p:spPr>
          <a:xfrm>
            <a:off x="838200" y="365125"/>
            <a:ext cx="7607100" cy="10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3500"/>
              <a:t>Can you identify the mathematical concepts embedded in this play..</a:t>
            </a:r>
            <a:endParaRPr sz="3500"/>
          </a:p>
        </p:txBody>
      </p:sp>
      <p:pic>
        <p:nvPicPr>
          <p:cNvPr id="215" name="Google Shape;215;gdc3bf66474_0_77"/>
          <p:cNvPicPr preferRelativeResize="0"/>
          <p:nvPr/>
        </p:nvPicPr>
        <p:blipFill rotWithShape="1">
          <a:blip r:embed="rId3">
            <a:alphaModFix/>
          </a:blip>
          <a:srcRect b="14923" l="0" r="49748" t="47382"/>
          <a:stretch/>
        </p:blipFill>
        <p:spPr>
          <a:xfrm>
            <a:off x="1932075" y="1589175"/>
            <a:ext cx="6576399" cy="4470450"/>
          </a:xfrm>
          <a:prstGeom prst="rect">
            <a:avLst/>
          </a:prstGeom>
          <a:noFill/>
          <a:ln>
            <a:noFill/>
          </a:ln>
        </p:spPr>
      </p:pic>
      <p:sp>
        <p:nvSpPr>
          <p:cNvPr id="216" name="Google Shape;216;gdc3bf66474_0_77"/>
          <p:cNvSpPr txBox="1"/>
          <p:nvPr/>
        </p:nvSpPr>
        <p:spPr>
          <a:xfrm>
            <a:off x="8953475" y="5811350"/>
            <a:ext cx="29421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11A28"/>
                </a:solidFill>
                <a:highlight>
                  <a:srgbClr val="FFFFFF"/>
                </a:highlight>
                <a:latin typeface="Arial"/>
                <a:ea typeface="Arial"/>
                <a:cs typeface="Arial"/>
                <a:sym typeface="Arial"/>
              </a:rPr>
              <a:t>Crown. (2009). </a:t>
            </a:r>
            <a:r>
              <a:rPr b="0" i="1" lang="en-US" sz="800" u="none" cap="none" strike="noStrike">
                <a:solidFill>
                  <a:srgbClr val="011A28"/>
                </a:solidFill>
                <a:highlight>
                  <a:srgbClr val="FFFFFF"/>
                </a:highlight>
                <a:latin typeface="Arial"/>
                <a:ea typeface="Arial"/>
                <a:cs typeface="Arial"/>
                <a:sym typeface="Arial"/>
              </a:rPr>
              <a:t>Children thinking mathematically: PSRN essential knowledge for early years practioners</a:t>
            </a:r>
            <a:r>
              <a:rPr b="0" i="0" lang="en-US" sz="800" u="none" cap="none" strike="noStrike">
                <a:solidFill>
                  <a:srgbClr val="011A28"/>
                </a:solidFill>
                <a:highlight>
                  <a:srgbClr val="FFFFFF"/>
                </a:highlight>
                <a:latin typeface="Arial"/>
                <a:ea typeface="Arial"/>
                <a:cs typeface="Arial"/>
                <a:sym typeface="Arial"/>
              </a:rPr>
              <a:t>. Retrieved from http://www.childrens-mathematics.net/childrenthinkingmathematically_psrn</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dc3bf66474_0_112"/>
          <p:cNvSpPr txBox="1"/>
          <p:nvPr>
            <p:ph type="title"/>
          </p:nvPr>
        </p:nvSpPr>
        <p:spPr>
          <a:xfrm>
            <a:off x="838200" y="365125"/>
            <a:ext cx="7734300" cy="10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3500"/>
              <a:t>Can you identify the mathematical concepts embedded in this play..</a:t>
            </a:r>
            <a:endParaRPr sz="3500"/>
          </a:p>
        </p:txBody>
      </p:sp>
      <p:sp>
        <p:nvSpPr>
          <p:cNvPr id="223" name="Google Shape;223;gdc3bf66474_0_112"/>
          <p:cNvSpPr txBox="1"/>
          <p:nvPr/>
        </p:nvSpPr>
        <p:spPr>
          <a:xfrm>
            <a:off x="8953475" y="5811350"/>
            <a:ext cx="29421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11A28"/>
                </a:solidFill>
                <a:highlight>
                  <a:srgbClr val="FFFFFF"/>
                </a:highlight>
                <a:latin typeface="Arial"/>
                <a:ea typeface="Arial"/>
                <a:cs typeface="Arial"/>
                <a:sym typeface="Arial"/>
              </a:rPr>
              <a:t>http://thewonderoflearning.blogspot.com/2013/01/counting-beautiful-materials.html</a:t>
            </a:r>
            <a:endParaRPr b="0" i="0" sz="800" u="none" cap="none" strike="noStrike">
              <a:solidFill>
                <a:srgbClr val="000000"/>
              </a:solidFill>
              <a:latin typeface="Arial"/>
              <a:ea typeface="Arial"/>
              <a:cs typeface="Arial"/>
              <a:sym typeface="Arial"/>
            </a:endParaRPr>
          </a:p>
        </p:txBody>
      </p:sp>
      <p:pic>
        <p:nvPicPr>
          <p:cNvPr id="224" name="Google Shape;224;gdc3bf66474_0_112"/>
          <p:cNvPicPr preferRelativeResize="0"/>
          <p:nvPr/>
        </p:nvPicPr>
        <p:blipFill rotWithShape="1">
          <a:blip r:embed="rId3">
            <a:alphaModFix/>
          </a:blip>
          <a:srcRect b="0" l="0" r="0" t="0"/>
          <a:stretch/>
        </p:blipFill>
        <p:spPr>
          <a:xfrm>
            <a:off x="2513025" y="1404925"/>
            <a:ext cx="5148275" cy="5148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e035c740da_0_18"/>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31428"/>
              <a:buFont typeface="Arial"/>
              <a:buNone/>
            </a:pPr>
            <a:r>
              <a:rPr lang="en-US" sz="3500"/>
              <a:t>Can you identify the mathematical concepts embedded in this play..</a:t>
            </a:r>
            <a:endParaRPr/>
          </a:p>
        </p:txBody>
      </p:sp>
      <p:pic>
        <p:nvPicPr>
          <p:cNvPr id="231" name="Google Shape;231;ge035c740da_0_18"/>
          <p:cNvPicPr preferRelativeResize="0"/>
          <p:nvPr/>
        </p:nvPicPr>
        <p:blipFill rotWithShape="1">
          <a:blip r:embed="rId3">
            <a:alphaModFix/>
          </a:blip>
          <a:srcRect b="63100" l="49412" r="0" t="0"/>
          <a:stretch/>
        </p:blipFill>
        <p:spPr>
          <a:xfrm>
            <a:off x="2253500" y="1693450"/>
            <a:ext cx="6390724" cy="4224626"/>
          </a:xfrm>
          <a:prstGeom prst="rect">
            <a:avLst/>
          </a:prstGeom>
          <a:noFill/>
          <a:ln>
            <a:noFill/>
          </a:ln>
        </p:spPr>
      </p:pic>
      <p:sp>
        <p:nvSpPr>
          <p:cNvPr id="232" name="Google Shape;232;ge035c740da_0_18"/>
          <p:cNvSpPr txBox="1"/>
          <p:nvPr/>
        </p:nvSpPr>
        <p:spPr>
          <a:xfrm>
            <a:off x="8720450" y="5761425"/>
            <a:ext cx="3000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11A28"/>
                </a:solidFill>
                <a:highlight>
                  <a:schemeClr val="lt1"/>
                </a:highlight>
                <a:latin typeface="Arial"/>
                <a:ea typeface="Arial"/>
                <a:cs typeface="Arial"/>
                <a:sym typeface="Arial"/>
              </a:rPr>
              <a:t>Crown. (2009). </a:t>
            </a:r>
            <a:r>
              <a:rPr b="0" i="1" lang="en-US" sz="800" u="none" cap="none" strike="noStrike">
                <a:solidFill>
                  <a:srgbClr val="011A28"/>
                </a:solidFill>
                <a:highlight>
                  <a:schemeClr val="lt1"/>
                </a:highlight>
                <a:latin typeface="Arial"/>
                <a:ea typeface="Arial"/>
                <a:cs typeface="Arial"/>
                <a:sym typeface="Arial"/>
              </a:rPr>
              <a:t>Children thinking mathematically: PSRN essential knowledge for early years practioners</a:t>
            </a:r>
            <a:r>
              <a:rPr b="0" i="0" lang="en-US" sz="800" u="none" cap="none" strike="noStrike">
                <a:solidFill>
                  <a:srgbClr val="011A28"/>
                </a:solidFill>
                <a:highlight>
                  <a:schemeClr val="lt1"/>
                </a:highlight>
                <a:latin typeface="Arial"/>
                <a:ea typeface="Arial"/>
                <a:cs typeface="Arial"/>
                <a:sym typeface="Arial"/>
              </a:rPr>
              <a:t>. Retrieved from http://www.childrens-mathematics.net/childrenthinkingmathematically_psrn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dc3bf66474_0_106"/>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Your turn to plan.</a:t>
            </a:r>
            <a:endParaRPr/>
          </a:p>
        </p:txBody>
      </p:sp>
      <p:sp>
        <p:nvSpPr>
          <p:cNvPr id="239" name="Google Shape;239;gdc3bf66474_0_106"/>
          <p:cNvSpPr txBox="1"/>
          <p:nvPr/>
        </p:nvSpPr>
        <p:spPr>
          <a:xfrm>
            <a:off x="916825" y="2075975"/>
            <a:ext cx="7779000" cy="12006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rgbClr val="547DB7"/>
              </a:buClr>
              <a:buSzPts val="2200"/>
              <a:buFont typeface="Calibri"/>
              <a:buChar char="●"/>
            </a:pPr>
            <a:r>
              <a:rPr lang="en-US" sz="2200">
                <a:solidFill>
                  <a:srgbClr val="547DB7"/>
                </a:solidFill>
                <a:latin typeface="Calibri"/>
                <a:ea typeface="Calibri"/>
                <a:cs typeface="Calibri"/>
                <a:sym typeface="Calibri"/>
              </a:rPr>
              <a:t>Victorian Curriculum Descriptors Level A - Foundation</a:t>
            </a:r>
            <a:endParaRPr sz="2200">
              <a:solidFill>
                <a:srgbClr val="547DB7"/>
              </a:solidFill>
              <a:latin typeface="Calibri"/>
              <a:ea typeface="Calibri"/>
              <a:cs typeface="Calibri"/>
              <a:sym typeface="Calibri"/>
            </a:endParaRPr>
          </a:p>
          <a:p>
            <a:pPr indent="0" lvl="0" marL="0" rtl="0" algn="l">
              <a:spcBef>
                <a:spcPts val="0"/>
              </a:spcBef>
              <a:spcAft>
                <a:spcPts val="0"/>
              </a:spcAft>
              <a:buNone/>
            </a:pPr>
            <a:r>
              <a:t/>
            </a:r>
            <a:endParaRPr sz="2200">
              <a:solidFill>
                <a:srgbClr val="547DB7"/>
              </a:solidFill>
              <a:latin typeface="Calibri"/>
              <a:ea typeface="Calibri"/>
              <a:cs typeface="Calibri"/>
              <a:sym typeface="Calibri"/>
            </a:endParaRPr>
          </a:p>
          <a:p>
            <a:pPr indent="-368300" lvl="0" marL="457200" rtl="0" algn="l">
              <a:spcBef>
                <a:spcPts val="0"/>
              </a:spcBef>
              <a:spcAft>
                <a:spcPts val="0"/>
              </a:spcAft>
              <a:buClr>
                <a:srgbClr val="547DB7"/>
              </a:buClr>
              <a:buSzPts val="2200"/>
              <a:buFont typeface="Calibri"/>
              <a:buChar char="●"/>
            </a:pPr>
            <a:r>
              <a:rPr lang="en-US" sz="2200">
                <a:solidFill>
                  <a:srgbClr val="547DB7"/>
                </a:solidFill>
                <a:latin typeface="Calibri"/>
                <a:ea typeface="Calibri"/>
                <a:cs typeface="Calibri"/>
                <a:sym typeface="Calibri"/>
              </a:rPr>
              <a:t>A4 White Paper</a:t>
            </a:r>
            <a:endParaRPr sz="2200">
              <a:solidFill>
                <a:srgbClr val="547DB7"/>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dc3bf66474_0_118"/>
          <p:cNvSpPr txBox="1"/>
          <p:nvPr>
            <p:ph type="title"/>
          </p:nvPr>
        </p:nvSpPr>
        <p:spPr>
          <a:xfrm>
            <a:off x="838200" y="365125"/>
            <a:ext cx="7607400" cy="10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800"/>
              <a:buNone/>
            </a:pPr>
            <a:r>
              <a:rPr lang="en-US" sz="3500"/>
              <a:t>Implementing an explorative pedagogical approach to learning - </a:t>
            </a:r>
            <a:endParaRPr sz="3500"/>
          </a:p>
        </p:txBody>
      </p:sp>
      <p:pic>
        <p:nvPicPr>
          <p:cNvPr id="246" name="Google Shape;246;gdc3bf66474_0_118"/>
          <p:cNvPicPr preferRelativeResize="0"/>
          <p:nvPr/>
        </p:nvPicPr>
        <p:blipFill rotWithShape="1">
          <a:blip r:embed="rId3">
            <a:alphaModFix/>
          </a:blip>
          <a:srcRect b="68763" l="0" r="0" t="0"/>
          <a:stretch/>
        </p:blipFill>
        <p:spPr>
          <a:xfrm>
            <a:off x="661250" y="1668525"/>
            <a:ext cx="10557075" cy="46641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dc3bf66474_0_207"/>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Questions</a:t>
            </a:r>
            <a:endParaRPr/>
          </a:p>
        </p:txBody>
      </p:sp>
      <p:pic>
        <p:nvPicPr>
          <p:cNvPr id="253" name="Google Shape;253;gdc3bf66474_0_207"/>
          <p:cNvPicPr preferRelativeResize="0"/>
          <p:nvPr/>
        </p:nvPicPr>
        <p:blipFill rotWithShape="1">
          <a:blip r:embed="rId3">
            <a:alphaModFix/>
          </a:blip>
          <a:srcRect b="0" l="0" r="0" t="0"/>
          <a:stretch/>
        </p:blipFill>
        <p:spPr>
          <a:xfrm rot="-908545">
            <a:off x="368722" y="1933868"/>
            <a:ext cx="6105527" cy="1994416"/>
          </a:xfrm>
          <a:prstGeom prst="rect">
            <a:avLst/>
          </a:prstGeom>
          <a:noFill/>
          <a:ln>
            <a:noFill/>
          </a:ln>
        </p:spPr>
      </p:pic>
      <p:pic>
        <p:nvPicPr>
          <p:cNvPr id="254" name="Google Shape;254;gdc3bf66474_0_207"/>
          <p:cNvPicPr preferRelativeResize="0"/>
          <p:nvPr/>
        </p:nvPicPr>
        <p:blipFill rotWithShape="1">
          <a:blip r:embed="rId4">
            <a:alphaModFix/>
          </a:blip>
          <a:srcRect b="0" l="0" r="0" t="0"/>
          <a:stretch/>
        </p:blipFill>
        <p:spPr>
          <a:xfrm>
            <a:off x="4939275" y="4005003"/>
            <a:ext cx="6414525" cy="22878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gdc3bf66474_0_146"/>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Get in contact..</a:t>
            </a:r>
            <a:endParaRPr/>
          </a:p>
        </p:txBody>
      </p:sp>
      <p:pic>
        <p:nvPicPr>
          <p:cNvPr id="261" name="Google Shape;261;gdc3bf66474_0_146"/>
          <p:cNvPicPr preferRelativeResize="0"/>
          <p:nvPr/>
        </p:nvPicPr>
        <p:blipFill rotWithShape="1">
          <a:blip r:embed="rId3">
            <a:alphaModFix/>
          </a:blip>
          <a:srcRect b="0" l="0" r="0" t="0"/>
          <a:stretch/>
        </p:blipFill>
        <p:spPr>
          <a:xfrm>
            <a:off x="9327320" y="3790863"/>
            <a:ext cx="1929418" cy="1721768"/>
          </a:xfrm>
          <a:prstGeom prst="rect">
            <a:avLst/>
          </a:prstGeom>
          <a:noFill/>
          <a:ln>
            <a:noFill/>
          </a:ln>
        </p:spPr>
      </p:pic>
      <p:pic>
        <p:nvPicPr>
          <p:cNvPr descr="A drawing of a face&#10;&#10;Description automatically generated" id="262" name="Google Shape;262;gdc3bf66474_0_146">
            <a:hlinkClick r:id="rId4"/>
          </p:cNvPr>
          <p:cNvPicPr preferRelativeResize="0"/>
          <p:nvPr/>
        </p:nvPicPr>
        <p:blipFill rotWithShape="1">
          <a:blip r:embed="rId5">
            <a:alphaModFix/>
          </a:blip>
          <a:srcRect b="0" l="0" r="0" t="0"/>
          <a:stretch/>
        </p:blipFill>
        <p:spPr>
          <a:xfrm>
            <a:off x="4753736" y="2157754"/>
            <a:ext cx="780021" cy="780021"/>
          </a:xfrm>
          <a:prstGeom prst="rect">
            <a:avLst/>
          </a:prstGeom>
          <a:noFill/>
          <a:ln>
            <a:noFill/>
          </a:ln>
        </p:spPr>
      </p:pic>
      <p:sp>
        <p:nvSpPr>
          <p:cNvPr id="263" name="Google Shape;263;gdc3bf66474_0_146"/>
          <p:cNvSpPr txBox="1"/>
          <p:nvPr/>
        </p:nvSpPr>
        <p:spPr>
          <a:xfrm>
            <a:off x="5650507" y="2228420"/>
            <a:ext cx="2522100" cy="55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Oswald"/>
              <a:buNone/>
            </a:pPr>
            <a:r>
              <a:rPr b="0" i="0" lang="en-US" sz="3600" u="sng" cap="none" strike="noStrike">
                <a:solidFill>
                  <a:srgbClr val="547DB7"/>
                </a:solidFill>
                <a:highlight>
                  <a:schemeClr val="lt1"/>
                </a:highlight>
                <a:latin typeface="Oswald"/>
                <a:ea typeface="Oswald"/>
                <a:cs typeface="Oswald"/>
                <a:sym typeface="Oswald"/>
                <a:hlinkClick r:id="rId6">
                  <a:extLst>
                    <a:ext uri="{A12FA001-AC4F-418D-AE19-62706E023703}">
                      <ahyp:hlinkClr val="tx"/>
                    </a:ext>
                  </a:extLst>
                </a:hlinkClick>
              </a:rPr>
              <a:t>Dianne Liddell</a:t>
            </a:r>
            <a:endParaRPr b="0" i="0" sz="3600" u="none" cap="none" strike="noStrike">
              <a:solidFill>
                <a:srgbClr val="547DB7"/>
              </a:solidFill>
              <a:highlight>
                <a:schemeClr val="lt1"/>
              </a:highlight>
              <a:latin typeface="Oswald"/>
              <a:ea typeface="Oswald"/>
              <a:cs typeface="Oswald"/>
              <a:sym typeface="Oswald"/>
            </a:endParaRPr>
          </a:p>
        </p:txBody>
      </p:sp>
      <p:pic>
        <p:nvPicPr>
          <p:cNvPr descr="A picture containing clock&#10;&#10;Description automatically generated" id="264" name="Google Shape;264;gdc3bf66474_0_146">
            <a:hlinkClick r:id="rId7"/>
          </p:cNvPr>
          <p:cNvPicPr preferRelativeResize="0"/>
          <p:nvPr/>
        </p:nvPicPr>
        <p:blipFill rotWithShape="1">
          <a:blip r:embed="rId8">
            <a:alphaModFix/>
          </a:blip>
          <a:srcRect b="0" l="0" r="0" t="0"/>
          <a:stretch/>
        </p:blipFill>
        <p:spPr>
          <a:xfrm>
            <a:off x="4753737" y="3120966"/>
            <a:ext cx="780022" cy="780022"/>
          </a:xfrm>
          <a:prstGeom prst="rect">
            <a:avLst/>
          </a:prstGeom>
          <a:noFill/>
          <a:ln>
            <a:noFill/>
          </a:ln>
        </p:spPr>
      </p:pic>
      <p:sp>
        <p:nvSpPr>
          <p:cNvPr id="265" name="Google Shape;265;gdc3bf66474_0_146"/>
          <p:cNvSpPr txBox="1"/>
          <p:nvPr/>
        </p:nvSpPr>
        <p:spPr>
          <a:xfrm>
            <a:off x="5650507" y="3231075"/>
            <a:ext cx="3181200" cy="55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Oswald"/>
              <a:buNone/>
            </a:pPr>
            <a:r>
              <a:rPr b="0" i="0" lang="en-US" sz="3600" u="sng" cap="none" strike="noStrike">
                <a:solidFill>
                  <a:srgbClr val="01AFD1"/>
                </a:solidFill>
                <a:highlight>
                  <a:schemeClr val="lt1"/>
                </a:highlight>
                <a:latin typeface="Oswald"/>
                <a:ea typeface="Oswald"/>
                <a:cs typeface="Oswald"/>
                <a:sym typeface="Oswald"/>
                <a:hlinkClick r:id="rId9">
                  <a:extLst>
                    <a:ext uri="{A12FA001-AC4F-418D-AE19-62706E023703}">
                      <ahyp:hlinkClr val="tx"/>
                    </a:ext>
                  </a:extLst>
                </a:hlinkClick>
              </a:rPr>
              <a:t>dianne@3es.org</a:t>
            </a:r>
            <a:r>
              <a:rPr b="0" i="0" lang="en-US" sz="3600" u="none" cap="none" strike="noStrike">
                <a:solidFill>
                  <a:srgbClr val="000000"/>
                </a:solidFill>
                <a:highlight>
                  <a:schemeClr val="lt1"/>
                </a:highlight>
                <a:latin typeface="Oswald"/>
                <a:ea typeface="Oswald"/>
                <a:cs typeface="Oswald"/>
                <a:sym typeface="Oswald"/>
              </a:rPr>
              <a:t> </a:t>
            </a:r>
            <a:endParaRPr b="0" i="0" sz="3600" u="none" cap="none" strike="noStrike">
              <a:solidFill>
                <a:srgbClr val="547DB7"/>
              </a:solidFill>
              <a:highlight>
                <a:schemeClr val="lt1"/>
              </a:highlight>
              <a:latin typeface="Oswald"/>
              <a:ea typeface="Oswald"/>
              <a:cs typeface="Oswald"/>
              <a:sym typeface="Oswald"/>
            </a:endParaRPr>
          </a:p>
        </p:txBody>
      </p:sp>
      <p:sp>
        <p:nvSpPr>
          <p:cNvPr id="266" name="Google Shape;266;gdc3bf66474_0_146"/>
          <p:cNvSpPr txBox="1"/>
          <p:nvPr/>
        </p:nvSpPr>
        <p:spPr>
          <a:xfrm>
            <a:off x="8580676" y="5617036"/>
            <a:ext cx="3422700" cy="559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Oswald"/>
              <a:buNone/>
            </a:pPr>
            <a:r>
              <a:rPr b="1" i="0" lang="en-US" sz="2800" u="none" cap="none" strike="noStrike">
                <a:solidFill>
                  <a:srgbClr val="547DB7"/>
                </a:solidFill>
                <a:highlight>
                  <a:schemeClr val="lt1"/>
                </a:highlight>
                <a:latin typeface="Oswald"/>
                <a:ea typeface="Oswald"/>
                <a:cs typeface="Oswald"/>
                <a:sym typeface="Oswald"/>
              </a:rPr>
              <a:t>www.3es.org</a:t>
            </a:r>
            <a:endParaRPr b="0" i="0" sz="1400" u="none" cap="none" strike="noStrike">
              <a:solidFill>
                <a:srgbClr val="000000"/>
              </a:solidFill>
              <a:highlight>
                <a:schemeClr val="lt1"/>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2"/>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4400"/>
              <a:buFont typeface="Calibri"/>
              <a:buNone/>
            </a:pPr>
            <a:r>
              <a:rPr lang="en-US"/>
              <a:t>Dianne Liddell</a:t>
            </a:r>
            <a:endParaRPr/>
          </a:p>
        </p:txBody>
      </p:sp>
      <p:sp>
        <p:nvSpPr>
          <p:cNvPr id="65" name="Google Shape;65;p2"/>
          <p:cNvSpPr txBox="1"/>
          <p:nvPr/>
        </p:nvSpPr>
        <p:spPr>
          <a:xfrm>
            <a:off x="6907525" y="2940035"/>
            <a:ext cx="42987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999999"/>
                </a:solidFill>
                <a:latin typeface="Oswald"/>
                <a:ea typeface="Oswald"/>
                <a:cs typeface="Oswald"/>
                <a:sym typeface="Oswald"/>
              </a:rPr>
              <a:t>Education Consultant with MAV</a:t>
            </a:r>
            <a:endParaRPr b="0" i="0" sz="1700" u="none" cap="none" strike="noStrike">
              <a:solidFill>
                <a:srgbClr val="999999"/>
              </a:solidFill>
              <a:latin typeface="Oswald"/>
              <a:ea typeface="Oswald"/>
              <a:cs typeface="Oswald"/>
              <a:sym typeface="Oswald"/>
            </a:endParaRPr>
          </a:p>
        </p:txBody>
      </p:sp>
      <p:sp>
        <p:nvSpPr>
          <p:cNvPr id="66" name="Google Shape;66;p2"/>
          <p:cNvSpPr txBox="1"/>
          <p:nvPr/>
        </p:nvSpPr>
        <p:spPr>
          <a:xfrm>
            <a:off x="6838996" y="4149385"/>
            <a:ext cx="44358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999999"/>
                </a:solidFill>
                <a:latin typeface="Oswald"/>
                <a:ea typeface="Oswald"/>
                <a:cs typeface="Oswald"/>
                <a:sym typeface="Oswald"/>
              </a:rPr>
              <a:t> Expertise in leading play based and inquiry teaching approaches into Early Years.</a:t>
            </a:r>
            <a:endParaRPr b="0" i="0" sz="1700" u="none" cap="none" strike="noStrike">
              <a:solidFill>
                <a:srgbClr val="999999"/>
              </a:solidFill>
              <a:latin typeface="Oswald"/>
              <a:ea typeface="Oswald"/>
              <a:cs typeface="Oswald"/>
              <a:sym typeface="Oswald"/>
            </a:endParaRPr>
          </a:p>
        </p:txBody>
      </p:sp>
      <p:sp>
        <p:nvSpPr>
          <p:cNvPr id="67" name="Google Shape;67;p2"/>
          <p:cNvSpPr txBox="1"/>
          <p:nvPr/>
        </p:nvSpPr>
        <p:spPr>
          <a:xfrm>
            <a:off x="6869234" y="4919438"/>
            <a:ext cx="4375200" cy="615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999999"/>
                </a:solidFill>
                <a:latin typeface="Oswald"/>
                <a:ea typeface="Oswald"/>
                <a:cs typeface="Oswald"/>
                <a:sym typeface="Oswald"/>
              </a:rPr>
              <a:t>Completing Master of Educational Research at Melbourne University </a:t>
            </a:r>
            <a:endParaRPr b="0" i="0" sz="1700" u="none" cap="none" strike="noStrike">
              <a:solidFill>
                <a:srgbClr val="999999"/>
              </a:solidFill>
              <a:latin typeface="Oswald"/>
              <a:ea typeface="Oswald"/>
              <a:cs typeface="Oswald"/>
              <a:sym typeface="Oswald"/>
            </a:endParaRPr>
          </a:p>
        </p:txBody>
      </p:sp>
      <p:sp>
        <p:nvSpPr>
          <p:cNvPr id="68" name="Google Shape;68;p2"/>
          <p:cNvSpPr txBox="1"/>
          <p:nvPr/>
        </p:nvSpPr>
        <p:spPr>
          <a:xfrm>
            <a:off x="5945701" y="1825625"/>
            <a:ext cx="5200200" cy="11391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t/>
            </a:r>
            <a:endParaRPr b="0" i="0" sz="1700" u="none" cap="none" strike="noStrike">
              <a:solidFill>
                <a:srgbClr val="999999"/>
              </a:solidFill>
              <a:highlight>
                <a:srgbClr val="F8E71C"/>
              </a:highlight>
              <a:latin typeface="Oswald"/>
              <a:ea typeface="Oswald"/>
              <a:cs typeface="Oswald"/>
              <a:sym typeface="Oswald"/>
            </a:endParaRPr>
          </a:p>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999999"/>
                </a:solidFill>
                <a:latin typeface="Oswald"/>
                <a:ea typeface="Oswald"/>
                <a:cs typeface="Oswald"/>
                <a:sym typeface="Oswald"/>
              </a:rPr>
              <a:t>Over fifteen years experience across State, Catholic and Independent schools both nationally and internationally.</a:t>
            </a:r>
            <a:endParaRPr b="0" i="0" sz="1700" u="none" cap="none" strike="noStrike">
              <a:solidFill>
                <a:srgbClr val="999999"/>
              </a:solidFill>
              <a:latin typeface="Oswald"/>
              <a:ea typeface="Oswald"/>
              <a:cs typeface="Oswald"/>
              <a:sym typeface="Oswald"/>
            </a:endParaRPr>
          </a:p>
          <a:p>
            <a:pPr indent="0" lvl="0" marL="0" marR="0" rtl="0" algn="r">
              <a:lnSpc>
                <a:spcPct val="100000"/>
              </a:lnSpc>
              <a:spcBef>
                <a:spcPts val="0"/>
              </a:spcBef>
              <a:spcAft>
                <a:spcPts val="0"/>
              </a:spcAft>
              <a:buClr>
                <a:srgbClr val="000000"/>
              </a:buClr>
              <a:buSzPts val="1800"/>
              <a:buFont typeface="Arial"/>
              <a:buNone/>
            </a:pPr>
            <a:r>
              <a:t/>
            </a:r>
            <a:endParaRPr b="0" i="0" sz="1700" u="none" cap="none" strike="noStrike">
              <a:solidFill>
                <a:srgbClr val="999999"/>
              </a:solidFill>
              <a:latin typeface="Oswald"/>
              <a:ea typeface="Oswald"/>
              <a:cs typeface="Oswald"/>
              <a:sym typeface="Oswald"/>
            </a:endParaRPr>
          </a:p>
        </p:txBody>
      </p:sp>
      <p:sp>
        <p:nvSpPr>
          <p:cNvPr id="69" name="Google Shape;69;p2"/>
          <p:cNvSpPr txBox="1"/>
          <p:nvPr/>
        </p:nvSpPr>
        <p:spPr>
          <a:xfrm>
            <a:off x="6907525" y="3505335"/>
            <a:ext cx="4298700" cy="354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700" u="none" cap="none" strike="noStrike">
                <a:solidFill>
                  <a:srgbClr val="999999"/>
                </a:solidFill>
                <a:latin typeface="Oswald"/>
                <a:ea typeface="Oswald"/>
                <a:cs typeface="Oswald"/>
                <a:sym typeface="Oswald"/>
              </a:rPr>
              <a:t>Mathematics Tutor at Swinburne University</a:t>
            </a:r>
            <a:endParaRPr b="0" i="0" sz="1700" u="none" cap="none" strike="noStrike">
              <a:solidFill>
                <a:srgbClr val="999999"/>
              </a:solidFill>
              <a:latin typeface="Oswald"/>
              <a:ea typeface="Oswald"/>
              <a:cs typeface="Oswald"/>
              <a:sym typeface="Oswald"/>
            </a:endParaRPr>
          </a:p>
        </p:txBody>
      </p:sp>
      <p:pic>
        <p:nvPicPr>
          <p:cNvPr id="70" name="Google Shape;70;p2"/>
          <p:cNvPicPr preferRelativeResize="0"/>
          <p:nvPr/>
        </p:nvPicPr>
        <p:blipFill rotWithShape="1">
          <a:blip r:embed="rId3">
            <a:alphaModFix/>
          </a:blip>
          <a:srcRect b="0" l="0" r="2143" t="0"/>
          <a:stretch/>
        </p:blipFill>
        <p:spPr>
          <a:xfrm>
            <a:off x="2121700" y="1981637"/>
            <a:ext cx="3100450" cy="4039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gdc3bf66474_0_17"/>
          <p:cNvPicPr preferRelativeResize="0"/>
          <p:nvPr/>
        </p:nvPicPr>
        <p:blipFill rotWithShape="1">
          <a:blip r:embed="rId3">
            <a:alphaModFix/>
          </a:blip>
          <a:srcRect b="0" l="0" r="0" t="0"/>
          <a:stretch/>
        </p:blipFill>
        <p:spPr>
          <a:xfrm>
            <a:off x="2896816" y="1845941"/>
            <a:ext cx="6053075" cy="40280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gdc3bf66474_0_24"/>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How I ended up here...</a:t>
            </a:r>
            <a:endParaRPr/>
          </a:p>
        </p:txBody>
      </p:sp>
      <p:pic>
        <p:nvPicPr>
          <p:cNvPr descr="C:\Users\dbusuttil\AppData\Local\Microsoft\Windows\INetCache\Content.Word\IMG_0955.jpg" id="83" name="Google Shape;83;gdc3bf66474_0_24"/>
          <p:cNvPicPr preferRelativeResize="0"/>
          <p:nvPr/>
        </p:nvPicPr>
        <p:blipFill rotWithShape="1">
          <a:blip r:embed="rId3">
            <a:alphaModFix/>
          </a:blip>
          <a:srcRect b="0" l="0" r="0" t="0"/>
          <a:stretch/>
        </p:blipFill>
        <p:spPr>
          <a:xfrm rot="5400000">
            <a:off x="1112825" y="1767399"/>
            <a:ext cx="4139475" cy="4139475"/>
          </a:xfrm>
          <a:prstGeom prst="rect">
            <a:avLst/>
          </a:prstGeom>
          <a:noFill/>
          <a:ln>
            <a:noFill/>
          </a:ln>
        </p:spPr>
      </p:pic>
      <p:pic>
        <p:nvPicPr>
          <p:cNvPr descr="C:\Users\dbusuttil\AppData\Local\Microsoft\Windows\INetCache\Content.Word\24885627-1CCE-4596-8335-B8FEAFE24E00.jpg" id="84" name="Google Shape;84;gdc3bf66474_0_24"/>
          <p:cNvPicPr preferRelativeResize="0"/>
          <p:nvPr/>
        </p:nvPicPr>
        <p:blipFill rotWithShape="1">
          <a:blip r:embed="rId4">
            <a:alphaModFix/>
          </a:blip>
          <a:srcRect b="0" l="0" r="0" t="0"/>
          <a:stretch/>
        </p:blipFill>
        <p:spPr>
          <a:xfrm rot="5400000">
            <a:off x="5866900" y="1767400"/>
            <a:ext cx="4097450" cy="4097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3"/>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4400"/>
              <a:buFont typeface="Calibri"/>
              <a:buNone/>
            </a:pPr>
            <a:r>
              <a:rPr lang="en-US"/>
              <a:t>Reflecting on our image of a child</a:t>
            </a:r>
            <a:endParaRPr/>
          </a:p>
        </p:txBody>
      </p:sp>
      <p:sp>
        <p:nvSpPr>
          <p:cNvPr id="90" name="Google Shape;90;p3"/>
          <p:cNvSpPr txBox="1"/>
          <p:nvPr>
            <p:ph idx="1" type="body"/>
          </p:nvPr>
        </p:nvSpPr>
        <p:spPr>
          <a:xfrm>
            <a:off x="838200" y="1825625"/>
            <a:ext cx="10515600" cy="6627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Font typeface="Playfair Display"/>
              <a:buChar char="●"/>
            </a:pPr>
            <a:r>
              <a:rPr lang="en-US"/>
              <a:t>What is your image of the child?</a:t>
            </a:r>
            <a:endParaRPr/>
          </a:p>
        </p:txBody>
      </p:sp>
      <p:sp>
        <p:nvSpPr>
          <p:cNvPr id="91" name="Google Shape;91;p3"/>
          <p:cNvSpPr txBox="1"/>
          <p:nvPr>
            <p:ph idx="1" type="body"/>
          </p:nvPr>
        </p:nvSpPr>
        <p:spPr>
          <a:xfrm>
            <a:off x="894275" y="4443825"/>
            <a:ext cx="10515600" cy="662700"/>
          </a:xfrm>
          <a:prstGeom prst="rect">
            <a:avLst/>
          </a:prstGeom>
          <a:noFill/>
          <a:ln>
            <a:noFill/>
          </a:ln>
        </p:spPr>
        <p:txBody>
          <a:bodyPr anchorCtr="0" anchor="t" bIns="45700" lIns="91425" spcFirstLastPara="1" rIns="91425" wrap="square" tIns="45700">
            <a:normAutofit/>
          </a:bodyPr>
          <a:lstStyle/>
          <a:p>
            <a:pPr indent="-342900" lvl="0" marL="457200" rtl="0" algn="l">
              <a:lnSpc>
                <a:spcPct val="115000"/>
              </a:lnSpc>
              <a:spcBef>
                <a:spcPts val="0"/>
              </a:spcBef>
              <a:spcAft>
                <a:spcPts val="0"/>
              </a:spcAft>
              <a:buSzPts val="1800"/>
              <a:buChar char="●"/>
            </a:pPr>
            <a:r>
              <a:rPr lang="en-US"/>
              <a:t>How does our image of the child impact our practice?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e035c740da_0_0"/>
          <p:cNvSpPr txBox="1"/>
          <p:nvPr>
            <p:ph type="title"/>
          </p:nvPr>
        </p:nvSpPr>
        <p:spPr>
          <a:xfrm>
            <a:off x="838200" y="365126"/>
            <a:ext cx="10515600" cy="1039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4400"/>
              <a:buFont typeface="Calibri"/>
              <a:buNone/>
            </a:pPr>
            <a:r>
              <a:rPr lang="en-US" sz="3800"/>
              <a:t>Reflecting on our image of the teacher </a:t>
            </a:r>
            <a:endParaRPr sz="3800"/>
          </a:p>
          <a:p>
            <a:pPr indent="0" lvl="0" marL="0" rtl="0" algn="l">
              <a:lnSpc>
                <a:spcPct val="90000"/>
              </a:lnSpc>
              <a:spcBef>
                <a:spcPts val="0"/>
              </a:spcBef>
              <a:spcAft>
                <a:spcPts val="0"/>
              </a:spcAft>
              <a:buSzPts val="1800"/>
              <a:buNone/>
            </a:pPr>
            <a:r>
              <a:t/>
            </a:r>
            <a:endParaRPr/>
          </a:p>
        </p:txBody>
      </p:sp>
      <p:sp>
        <p:nvSpPr>
          <p:cNvPr id="98" name="Google Shape;98;ge035c740da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chemeClr val="dk1"/>
              </a:buClr>
              <a:buSzPts val="1800"/>
              <a:buFont typeface="Playfair Display"/>
              <a:buChar char="●"/>
            </a:pPr>
            <a:r>
              <a:rPr lang="en-US"/>
              <a:t>What is your image of the teacher?</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4"/>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4400"/>
              <a:buFont typeface="Calibri"/>
              <a:buNone/>
            </a:pPr>
            <a:r>
              <a:rPr lang="en-US"/>
              <a:t>Plan for today</a:t>
            </a:r>
            <a:endParaRPr/>
          </a:p>
        </p:txBody>
      </p:sp>
      <p:sp>
        <p:nvSpPr>
          <p:cNvPr id="104" name="Google Shape;104;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406400" lvl="0" marL="457200" rtl="0" algn="l">
              <a:lnSpc>
                <a:spcPct val="115000"/>
              </a:lnSpc>
              <a:spcBef>
                <a:spcPts val="0"/>
              </a:spcBef>
              <a:spcAft>
                <a:spcPts val="0"/>
              </a:spcAft>
              <a:buClr>
                <a:schemeClr val="accent1"/>
              </a:buClr>
              <a:buSzPts val="2800"/>
              <a:buFont typeface="Calibri"/>
              <a:buChar char="●"/>
            </a:pPr>
            <a:r>
              <a:rPr lang="en-US">
                <a:solidFill>
                  <a:schemeClr val="accent1"/>
                </a:solidFill>
              </a:rPr>
              <a:t>Documentation from a mathematical inquiry </a:t>
            </a:r>
            <a:endParaRPr>
              <a:solidFill>
                <a:schemeClr val="accent1"/>
              </a:solidFill>
            </a:endParaRPr>
          </a:p>
          <a:p>
            <a:pPr indent="0" lvl="0" marL="0" rtl="0" algn="l">
              <a:lnSpc>
                <a:spcPct val="115000"/>
              </a:lnSpc>
              <a:spcBef>
                <a:spcPts val="0"/>
              </a:spcBef>
              <a:spcAft>
                <a:spcPts val="0"/>
              </a:spcAft>
              <a:buSzPts val="1800"/>
              <a:buNone/>
            </a:pPr>
            <a:r>
              <a:t/>
            </a:r>
            <a:endParaRPr>
              <a:solidFill>
                <a:schemeClr val="accent1"/>
              </a:solidFill>
            </a:endParaRPr>
          </a:p>
          <a:p>
            <a:pPr indent="-406400" lvl="0" marL="457200" rtl="0" algn="l">
              <a:lnSpc>
                <a:spcPct val="115000"/>
              </a:lnSpc>
              <a:spcBef>
                <a:spcPts val="0"/>
              </a:spcBef>
              <a:spcAft>
                <a:spcPts val="0"/>
              </a:spcAft>
              <a:buClr>
                <a:schemeClr val="accent1"/>
              </a:buClr>
              <a:buSzPts val="2800"/>
              <a:buFont typeface="Calibri"/>
              <a:buChar char="●"/>
            </a:pPr>
            <a:r>
              <a:rPr lang="en-US">
                <a:solidFill>
                  <a:schemeClr val="accent1"/>
                </a:solidFill>
              </a:rPr>
              <a:t>The creation of play based learning spaces</a:t>
            </a:r>
            <a:endParaRPr>
              <a:solidFill>
                <a:schemeClr val="accent1"/>
              </a:solidFill>
            </a:endParaRPr>
          </a:p>
          <a:p>
            <a:pPr indent="0" lvl="0" marL="0" rtl="0" algn="l">
              <a:lnSpc>
                <a:spcPct val="115000"/>
              </a:lnSpc>
              <a:spcBef>
                <a:spcPts val="0"/>
              </a:spcBef>
              <a:spcAft>
                <a:spcPts val="0"/>
              </a:spcAft>
              <a:buSzPts val="1800"/>
              <a:buNone/>
            </a:pPr>
            <a:r>
              <a:t/>
            </a:r>
            <a:endParaRPr>
              <a:solidFill>
                <a:schemeClr val="accent1"/>
              </a:solidFill>
            </a:endParaRPr>
          </a:p>
          <a:p>
            <a:pPr indent="-406400" lvl="0" marL="457200" rtl="0" algn="l">
              <a:lnSpc>
                <a:spcPct val="115000"/>
              </a:lnSpc>
              <a:spcBef>
                <a:spcPts val="0"/>
              </a:spcBef>
              <a:spcAft>
                <a:spcPts val="0"/>
              </a:spcAft>
              <a:buClr>
                <a:schemeClr val="accent1"/>
              </a:buClr>
              <a:buSzPts val="2800"/>
              <a:buFont typeface="Calibri"/>
              <a:buChar char="●"/>
            </a:pPr>
            <a:r>
              <a:rPr lang="en-US">
                <a:solidFill>
                  <a:schemeClr val="accent1"/>
                </a:solidFill>
              </a:rPr>
              <a:t>Explorative pedagogical approach to learning</a:t>
            </a:r>
            <a:endParaRPr>
              <a:solidFill>
                <a:schemeClr val="accent1"/>
              </a:solidFill>
            </a:endParaRPr>
          </a:p>
          <a:p>
            <a:pPr indent="0" lvl="0" marL="0" rtl="0" algn="l">
              <a:lnSpc>
                <a:spcPct val="90000"/>
              </a:lnSpc>
              <a:spcBef>
                <a:spcPts val="0"/>
              </a:spcBef>
              <a:spcAft>
                <a:spcPts val="0"/>
              </a:spcAft>
              <a:buClr>
                <a:srgbClr val="0070C0"/>
              </a:buClr>
              <a:buSzPts val="3600"/>
              <a:buNone/>
            </a:pPr>
            <a:r>
              <a:t/>
            </a:r>
            <a:endParaRPr sz="3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5"/>
          <p:cNvSpPr txBox="1"/>
          <p:nvPr>
            <p:ph type="title"/>
          </p:nvPr>
        </p:nvSpPr>
        <p:spPr>
          <a:xfrm>
            <a:off x="838200" y="365126"/>
            <a:ext cx="10515600" cy="103972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F0"/>
              </a:buClr>
              <a:buSzPts val="4400"/>
              <a:buFont typeface="Calibri"/>
              <a:buNone/>
            </a:pPr>
            <a:r>
              <a:rPr lang="en-US"/>
              <a:t>Number Detectives </a:t>
            </a:r>
            <a:endParaRPr/>
          </a:p>
        </p:txBody>
      </p:sp>
      <p:sp>
        <p:nvSpPr>
          <p:cNvPr id="110" name="Google Shape;110;p5"/>
          <p:cNvSpPr txBox="1"/>
          <p:nvPr>
            <p:ph idx="1" type="body"/>
          </p:nvPr>
        </p:nvSpPr>
        <p:spPr>
          <a:xfrm rot="-544196">
            <a:off x="2017596" y="2415272"/>
            <a:ext cx="5408525" cy="66410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3000">
                <a:solidFill>
                  <a:schemeClr val="dk1"/>
                </a:solidFill>
              </a:rPr>
              <a:t>Where do we see numbers?” </a:t>
            </a:r>
            <a:endParaRPr b="1" sz="4600"/>
          </a:p>
        </p:txBody>
      </p:sp>
      <p:pic>
        <p:nvPicPr>
          <p:cNvPr id="111" name="Google Shape;111;p5"/>
          <p:cNvPicPr preferRelativeResize="0"/>
          <p:nvPr/>
        </p:nvPicPr>
        <p:blipFill rotWithShape="1">
          <a:blip r:embed="rId3">
            <a:alphaModFix/>
          </a:blip>
          <a:srcRect b="30316" l="7140" r="59967" t="30320"/>
          <a:stretch/>
        </p:blipFill>
        <p:spPr>
          <a:xfrm>
            <a:off x="4934900" y="2963700"/>
            <a:ext cx="4284375" cy="3213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2017-06-02T04:36:15Z</dcterms:created>
  <dc:creator>Peter Saffin</dc:creator>
</cp:coreProperties>
</file>